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53" r:id="rId5"/>
    <p:sldMasterId id="2147483784" r:id="rId6"/>
    <p:sldMasterId id="2147483855" r:id="rId7"/>
  </p:sldMasterIdLst>
  <p:notesMasterIdLst>
    <p:notesMasterId r:id="rId29"/>
  </p:notesMasterIdLst>
  <p:sldIdLst>
    <p:sldId id="330" r:id="rId8"/>
    <p:sldId id="2147474398" r:id="rId9"/>
    <p:sldId id="371" r:id="rId10"/>
    <p:sldId id="2147474399" r:id="rId11"/>
    <p:sldId id="2147474404" r:id="rId12"/>
    <p:sldId id="2147474402" r:id="rId13"/>
    <p:sldId id="2147474403" r:id="rId14"/>
    <p:sldId id="2147474407" r:id="rId15"/>
    <p:sldId id="2147474392" r:id="rId16"/>
    <p:sldId id="2147474388" r:id="rId17"/>
    <p:sldId id="2147474389" r:id="rId18"/>
    <p:sldId id="2147474390" r:id="rId19"/>
    <p:sldId id="2147474391" r:id="rId20"/>
    <p:sldId id="2147474393" r:id="rId21"/>
    <p:sldId id="2147474387" r:id="rId22"/>
    <p:sldId id="2147474405" r:id="rId23"/>
    <p:sldId id="369" r:id="rId24"/>
    <p:sldId id="366" r:id="rId25"/>
    <p:sldId id="363" r:id="rId26"/>
    <p:sldId id="2147474396" r:id="rId27"/>
    <p:sldId id="21474743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8B183640-7598-574E-9490-A40B1BD30DA0}" name="Devan DiLibero" initials="DD" userId="S::ddilibero@masscec.com::afb4cec8-a351-4627-b358-6b8ceb7ef0c9" providerId="AD"/>
  <p188:author id="{A04CC75B-CB56-8728-ACB2-CF5F7751C0DA}" name="Devan DiLibero" initials="DD" userId="S::DDiLibero@masscec.com::afb4cec8-a351-4627-b358-6b8ceb7ef0c9" providerId="AD"/>
  <p188:author id="{728E2F6F-7997-89E6-724A-D521B1C5B864}" name="Claire Hazzard" initials="CH" userId="S::CHazzard@masscec.com::5a9260ae-69c1-4aca-aff4-70093061d268" providerId="AD"/>
  <p188:author id="{E38543CE-5553-3200-7187-474E9B4142CF}" name="Rhys Webb" initials="RW" userId="S::rwebb@masscec.com::244d97d3-3a32-4fab-85a8-85f696711015" providerId="AD"/>
  <p188:author id="{6F217FDA-8137-D701-A6D8-2812795228DE}" name="Karl Adrianza" initials="KA" userId="S::KAdrianza@masscec.com::90c2a129-9b16-4421-ae1c-134f69a93aef" providerId="AD"/>
  <p188:author id="{76D1AAE4-4853-B37B-BCCF-94780624B8DA}" name="Karl Adrianza" initials="KA" userId="S::kadrianza@masscec.com::90c2a129-9b16-4421-ae1c-134f69a93a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7AC143"/>
    <a:srgbClr val="A6A6A6"/>
    <a:srgbClr val="898989"/>
    <a:srgbClr val="3B3838"/>
    <a:srgbClr val="666666"/>
    <a:srgbClr val="133D72"/>
    <a:srgbClr val="FF6000"/>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840A3-6175-B8CE-FFBE-4A3BBC988F8E}" v="384" dt="2026-04-16T17:25:04.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hyperlink" Target="https://www.masscec.com/program/request-proposals-maritime-and-aviation-decarbonization-sector-mapping" TargetMode="External"/><Relationship Id="rId2" Type="http://schemas.openxmlformats.org/officeDocument/2006/relationships/hyperlink" Target="https://www.masscec.com/program/request-proposals-transportation-equity-needs-and-barriers-assessment" TargetMode="External"/><Relationship Id="rId1" Type="http://schemas.openxmlformats.org/officeDocument/2006/relationships/hyperlink" Target="mailto:CleanTransportation@MassCEC.co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masscec.com/program/request-proposals-maritime-and-aviation-decarbonization-sector-mapping" TargetMode="External"/><Relationship Id="rId2" Type="http://schemas.openxmlformats.org/officeDocument/2006/relationships/hyperlink" Target="https://www.masscec.com/program/request-proposals-transportation-equity-needs-and-barriers-assessment" TargetMode="External"/><Relationship Id="rId1" Type="http://schemas.openxmlformats.org/officeDocument/2006/relationships/hyperlink" Target="mailto:CleanTransportation@MassCE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EE04E-7205-4546-B6EB-F7FABDB7D179}"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FCA635FF-E83A-4BE4-B692-55B81D8C851E}">
      <dgm:prSet phldr="0"/>
      <dgm:spPr/>
      <dgm:t>
        <a:bodyPr/>
        <a:lstStyle/>
        <a:p>
          <a:pPr algn="l">
            <a:lnSpc>
              <a:spcPct val="90000"/>
            </a:lnSpc>
            <a:defRPr b="1"/>
          </a:pPr>
          <a:r>
            <a:rPr lang="en-US" sz="1900">
              <a:solidFill>
                <a:srgbClr val="000000"/>
              </a:solidFill>
              <a:latin typeface="Calibri" panose="020F0502020204030204"/>
              <a:ea typeface="+mn-ea"/>
              <a:cs typeface="+mn-cs"/>
            </a:rPr>
            <a:t>May 22, 2026</a:t>
          </a:r>
          <a:endParaRPr lang="en-US" sz="1900">
            <a:solidFill>
              <a:srgbClr val="000000"/>
            </a:solidFill>
            <a:ea typeface="+mn-ea"/>
            <a:cs typeface="+mn-cs"/>
          </a:endParaRPr>
        </a:p>
      </dgm:t>
    </dgm:pt>
    <dgm:pt modelId="{F82AD6BF-A88F-4DC4-A419-A7C997868CCD}" type="parTrans" cxnId="{90890047-6224-4E00-93C1-B8A9F74519A4}">
      <dgm:prSet/>
      <dgm:spPr/>
      <dgm:t>
        <a:bodyPr/>
        <a:lstStyle/>
        <a:p>
          <a:endParaRPr lang="en-US"/>
        </a:p>
      </dgm:t>
    </dgm:pt>
    <dgm:pt modelId="{9422A6F8-E383-41C2-9BBF-84AF929AD53E}" type="sibTrans" cxnId="{90890047-6224-4E00-93C1-B8A9F74519A4}">
      <dgm:prSet/>
      <dgm:spPr/>
      <dgm:t>
        <a:bodyPr/>
        <a:lstStyle/>
        <a:p>
          <a:endParaRPr lang="en-US"/>
        </a:p>
      </dgm:t>
    </dgm:pt>
    <dgm:pt modelId="{D32366A5-5400-4D60-BFBD-455CDE7F471C}">
      <dgm:prSet phldr="0"/>
      <dgm:spPr/>
      <dgm:t>
        <a:bodyPr/>
        <a:lstStyle/>
        <a:p>
          <a:pPr algn="l">
            <a:lnSpc>
              <a:spcPct val="90000"/>
            </a:lnSpc>
          </a:pPr>
          <a:r>
            <a:rPr lang="en-US" sz="1400" u="none">
              <a:solidFill>
                <a:srgbClr val="000000"/>
              </a:solidFill>
              <a:ea typeface="+mn-ea"/>
              <a:cs typeface="+mn-cs"/>
            </a:rPr>
            <a:t>Transportation Equity Needa and Barriers Assessment RFP Applications due</a:t>
          </a:r>
          <a:r>
            <a:rPr lang="en-US" sz="1400" u="none">
              <a:solidFill>
                <a:srgbClr val="000000"/>
              </a:solidFill>
              <a:latin typeface="Calibri" panose="020F0502020204030204"/>
              <a:ea typeface="+mn-ea"/>
              <a:cs typeface="+mn-cs"/>
            </a:rPr>
            <a:t> </a:t>
          </a:r>
          <a:endParaRPr lang="en-US" sz="1400" u="none">
            <a:solidFill>
              <a:srgbClr val="000000"/>
            </a:solidFill>
            <a:ea typeface="+mn-ea"/>
            <a:cs typeface="+mn-cs"/>
          </a:endParaRPr>
        </a:p>
      </dgm:t>
    </dgm:pt>
    <dgm:pt modelId="{D28E7C53-9E66-435D-935E-67C53BA63E38}" type="parTrans" cxnId="{681DB25D-8469-42F6-A2FC-73071981269E}">
      <dgm:prSet/>
      <dgm:spPr/>
      <dgm:t>
        <a:bodyPr/>
        <a:lstStyle/>
        <a:p>
          <a:endParaRPr lang="en-US"/>
        </a:p>
      </dgm:t>
    </dgm:pt>
    <dgm:pt modelId="{CC2141BA-EE58-4834-A594-63D41224C67E}" type="sibTrans" cxnId="{681DB25D-8469-42F6-A2FC-73071981269E}">
      <dgm:prSet/>
      <dgm:spPr/>
      <dgm:t>
        <a:bodyPr/>
        <a:lstStyle/>
        <a:p>
          <a:endParaRPr lang="en-US"/>
        </a:p>
      </dgm:t>
    </dgm:pt>
    <dgm:pt modelId="{479E2D30-01C3-431D-A4AB-54911C6C6F2C}">
      <dgm:prSet phldr="0"/>
      <dgm:spPr/>
      <dgm:t>
        <a:bodyPr/>
        <a:lstStyle/>
        <a:p>
          <a:pPr algn="l">
            <a:lnSpc>
              <a:spcPct val="90000"/>
            </a:lnSpc>
            <a:defRPr b="1"/>
          </a:pPr>
          <a:r>
            <a:rPr lang="en-US" sz="1900" b="1">
              <a:solidFill>
                <a:srgbClr val="000000"/>
              </a:solidFill>
              <a:latin typeface="Calibri" panose="020F0502020204030204"/>
              <a:ea typeface="+mn-ea"/>
              <a:cs typeface="+mn-cs"/>
            </a:rPr>
            <a:t>May 6, 2026</a:t>
          </a:r>
        </a:p>
      </dgm:t>
    </dgm:pt>
    <dgm:pt modelId="{F3821BA5-A049-43EE-94A2-013A4D504D6D}" type="parTrans" cxnId="{96A09EB3-451F-4C14-880D-CA7C02076FED}">
      <dgm:prSet/>
      <dgm:spPr/>
      <dgm:t>
        <a:bodyPr/>
        <a:lstStyle/>
        <a:p>
          <a:endParaRPr lang="en-US"/>
        </a:p>
      </dgm:t>
    </dgm:pt>
    <dgm:pt modelId="{2E3C4D15-2CD8-4611-B173-55B6DA91E88E}" type="sibTrans" cxnId="{96A09EB3-451F-4C14-880D-CA7C02076FED}">
      <dgm:prSet/>
      <dgm:spPr/>
      <dgm:t>
        <a:bodyPr/>
        <a:lstStyle/>
        <a:p>
          <a:endParaRPr lang="en-US"/>
        </a:p>
      </dgm:t>
    </dgm:pt>
    <dgm:pt modelId="{50C2189C-F804-460D-A6F7-5FD23A163C42}">
      <dgm:prSet phldr="0"/>
      <dgm:spPr/>
      <dgm:t>
        <a:bodyPr/>
        <a:lstStyle/>
        <a:p>
          <a:pPr algn="l">
            <a:lnSpc>
              <a:spcPct val="90000"/>
            </a:lnSpc>
            <a:defRPr b="1"/>
          </a:pPr>
          <a:r>
            <a:rPr lang="en-US" sz="1900" b="1">
              <a:solidFill>
                <a:srgbClr val="000000"/>
              </a:solidFill>
              <a:latin typeface="Calibri" panose="020F0502020204030204"/>
              <a:ea typeface="+mn-ea"/>
              <a:cs typeface="+mn-cs"/>
            </a:rPr>
            <a:t>April 16, 2026</a:t>
          </a:r>
          <a:endParaRPr lang="en-US" sz="1900">
            <a:solidFill>
              <a:srgbClr val="000000"/>
            </a:solidFill>
            <a:ea typeface="+mn-ea"/>
            <a:cs typeface="+mn-cs"/>
          </a:endParaRPr>
        </a:p>
      </dgm:t>
    </dgm:pt>
    <dgm:pt modelId="{E7358B07-FAB1-4C3D-B93F-AF8E166AFCE3}" type="parTrans" cxnId="{62C0F0A8-3640-417B-9652-E81D40B6C27A}">
      <dgm:prSet/>
      <dgm:spPr/>
      <dgm:t>
        <a:bodyPr/>
        <a:lstStyle/>
        <a:p>
          <a:endParaRPr lang="en-US"/>
        </a:p>
      </dgm:t>
    </dgm:pt>
    <dgm:pt modelId="{56B22944-4267-4B82-BB59-2E83D410126B}" type="sibTrans" cxnId="{62C0F0A8-3640-417B-9652-E81D40B6C27A}">
      <dgm:prSet/>
      <dgm:spPr/>
      <dgm:t>
        <a:bodyPr/>
        <a:lstStyle/>
        <a:p>
          <a:endParaRPr lang="en-US"/>
        </a:p>
      </dgm:t>
    </dgm:pt>
    <dgm:pt modelId="{C90C59C6-3871-449A-950E-EC5D500E13B5}">
      <dgm:prSet phldr="0"/>
      <dgm:spPr/>
      <dgm:t>
        <a:bodyPr/>
        <a:lstStyle/>
        <a:p>
          <a:pPr algn="l">
            <a:lnSpc>
              <a:spcPct val="90000"/>
            </a:lnSpc>
          </a:pPr>
          <a:r>
            <a:rPr lang="en-US" sz="1400" b="0">
              <a:solidFill>
                <a:srgbClr val="000000"/>
              </a:solidFill>
              <a:latin typeface="Calibri" panose="020F0502020204030204"/>
              <a:ea typeface="+mn-ea"/>
              <a:cs typeface="+mn-cs"/>
            </a:rPr>
            <a:t>Questions due to </a:t>
          </a:r>
          <a:r>
            <a:rPr lang="en-US" sz="1400" b="0" err="1">
              <a:solidFill>
                <a:srgbClr val="000000"/>
              </a:solidFill>
              <a:latin typeface="Calibri" panose="020F0502020204030204"/>
              <a:ea typeface="+mn-ea"/>
              <a:cs typeface="+mn-cs"/>
            </a:rPr>
            <a:t>MassCEC</a:t>
          </a:r>
          <a:r>
            <a:rPr lang="en-US" sz="1400" b="0">
              <a:solidFill>
                <a:srgbClr val="000000"/>
              </a:solidFill>
              <a:latin typeface="Calibri" panose="020F0502020204030204"/>
              <a:ea typeface="+mn-ea"/>
              <a:cs typeface="+mn-cs"/>
            </a:rPr>
            <a:t> via email to </a:t>
          </a:r>
          <a:r>
            <a:rPr lang="en-US" sz="1400" b="0">
              <a:solidFill>
                <a:srgbClr val="000000"/>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CleanTransportation@MassCEC.com</a:t>
          </a:r>
          <a:r>
            <a:rPr lang="en-US" sz="1400" b="0">
              <a:solidFill>
                <a:srgbClr val="000000"/>
              </a:solidFill>
              <a:latin typeface="Calibri" panose="020F0502020204030204"/>
              <a:ea typeface="+mn-ea"/>
              <a:cs typeface="+mn-cs"/>
            </a:rPr>
            <a:t> by </a:t>
          </a:r>
          <a:r>
            <a:rPr lang="en-US" sz="1400" b="1">
              <a:solidFill>
                <a:srgbClr val="000000"/>
              </a:solidFill>
              <a:latin typeface="Calibri" panose="020F0502020204030204"/>
              <a:ea typeface="+mn-ea"/>
              <a:cs typeface="+mn-cs"/>
            </a:rPr>
            <a:t>4:59 PM ET</a:t>
          </a:r>
          <a:r>
            <a:rPr lang="en-US" sz="1400" b="0">
              <a:solidFill>
                <a:srgbClr val="000000"/>
              </a:solidFill>
              <a:latin typeface="Calibri" panose="020F0502020204030204"/>
              <a:ea typeface="+mn-ea"/>
              <a:cs typeface="+mn-cs"/>
            </a:rPr>
            <a:t>.  </a:t>
          </a:r>
          <a:endParaRPr lang="en-US" sz="1400" b="0">
            <a:solidFill>
              <a:srgbClr val="000000"/>
            </a:solidFill>
            <a:ea typeface="+mn-ea"/>
            <a:cs typeface="+mn-cs"/>
          </a:endParaRPr>
        </a:p>
      </dgm:t>
    </dgm:pt>
    <dgm:pt modelId="{653C343B-CD10-4A6A-9D0C-72B2E4674CB6}" type="parTrans" cxnId="{32B41E29-387A-4390-A0DD-72DA328DE821}">
      <dgm:prSet/>
      <dgm:spPr/>
      <dgm:t>
        <a:bodyPr/>
        <a:lstStyle/>
        <a:p>
          <a:endParaRPr lang="en-US"/>
        </a:p>
      </dgm:t>
    </dgm:pt>
    <dgm:pt modelId="{1F4E7802-4F8F-4FB4-BF01-4BC36FB2BE7D}" type="sibTrans" cxnId="{32B41E29-387A-4390-A0DD-72DA328DE821}">
      <dgm:prSet/>
      <dgm:spPr/>
      <dgm:t>
        <a:bodyPr/>
        <a:lstStyle/>
        <a:p>
          <a:endParaRPr lang="en-US"/>
        </a:p>
      </dgm:t>
    </dgm:pt>
    <dgm:pt modelId="{B183139B-541F-48CA-A464-0E434AEEC2F6}">
      <dgm:prSet phldr="0"/>
      <dgm:spPr/>
      <dgm:t>
        <a:bodyPr/>
        <a:lstStyle/>
        <a:p>
          <a:pPr algn="l">
            <a:lnSpc>
              <a:spcPct val="90000"/>
            </a:lnSpc>
            <a:defRPr b="1"/>
          </a:pPr>
          <a:r>
            <a:rPr lang="en-US" sz="1900" b="1">
              <a:solidFill>
                <a:srgbClr val="000000"/>
              </a:solidFill>
              <a:latin typeface="Calibri" panose="020F0502020204030204"/>
              <a:ea typeface="+mn-ea"/>
              <a:cs typeface="+mn-cs"/>
            </a:rPr>
            <a:t>April 13, 2026</a:t>
          </a:r>
        </a:p>
      </dgm:t>
    </dgm:pt>
    <dgm:pt modelId="{2DE7EE07-3E47-4565-AA0D-75B7E538F297}" type="parTrans" cxnId="{6208F0A8-5105-4500-9186-44849C069549}">
      <dgm:prSet/>
      <dgm:spPr/>
      <dgm:t>
        <a:bodyPr/>
        <a:lstStyle/>
        <a:p>
          <a:endParaRPr lang="en-US"/>
        </a:p>
      </dgm:t>
    </dgm:pt>
    <dgm:pt modelId="{52B1941B-E4DD-4DC8-A47E-D260E9F491D1}" type="sibTrans" cxnId="{6208F0A8-5105-4500-9186-44849C069549}">
      <dgm:prSet/>
      <dgm:spPr/>
      <dgm:t>
        <a:bodyPr/>
        <a:lstStyle/>
        <a:p>
          <a:endParaRPr lang="en-US"/>
        </a:p>
      </dgm:t>
    </dgm:pt>
    <dgm:pt modelId="{32775F1F-F609-43E2-8698-7C722A225DC0}">
      <dgm:prSet phldr="0"/>
      <dgm:spPr/>
      <dgm:t>
        <a:bodyPr/>
        <a:lstStyle/>
        <a:p>
          <a:pPr algn="l">
            <a:lnSpc>
              <a:spcPct val="90000"/>
            </a:lnSpc>
          </a:pPr>
          <a:r>
            <a:rPr lang="en-US" sz="1400" b="0">
              <a:solidFill>
                <a:srgbClr val="000000"/>
              </a:solidFill>
              <a:latin typeface="Calibri" panose="020F0502020204030204"/>
              <a:ea typeface="+mn-ea"/>
              <a:cs typeface="+mn-cs"/>
            </a:rPr>
            <a:t>Release of RFP</a:t>
          </a:r>
          <a:endParaRPr lang="en-US" sz="1400" b="0">
            <a:solidFill>
              <a:srgbClr val="000000"/>
            </a:solidFill>
            <a:ea typeface="+mn-ea"/>
            <a:cs typeface="+mn-cs"/>
          </a:endParaRPr>
        </a:p>
      </dgm:t>
    </dgm:pt>
    <dgm:pt modelId="{89EC2550-DBFA-4BDB-B31B-1277FE5F67F3}" type="parTrans" cxnId="{D0267447-1D09-4E9F-B7AB-A0316DD4CEC9}">
      <dgm:prSet/>
      <dgm:spPr/>
      <dgm:t>
        <a:bodyPr/>
        <a:lstStyle/>
        <a:p>
          <a:endParaRPr lang="en-US"/>
        </a:p>
      </dgm:t>
    </dgm:pt>
    <dgm:pt modelId="{6911FA2A-995D-4DB3-A2C2-AE655AAD3163}" type="sibTrans" cxnId="{D0267447-1D09-4E9F-B7AB-A0316DD4CEC9}">
      <dgm:prSet/>
      <dgm:spPr/>
      <dgm:t>
        <a:bodyPr/>
        <a:lstStyle/>
        <a:p>
          <a:endParaRPr lang="en-US"/>
        </a:p>
      </dgm:t>
    </dgm:pt>
    <dgm:pt modelId="{AE807E4E-785A-40CD-8C41-1E525E25B71F}">
      <dgm:prSet phldr="0"/>
      <dgm:spPr/>
      <dgm:t>
        <a:bodyPr/>
        <a:lstStyle/>
        <a:p>
          <a:pPr algn="l">
            <a:lnSpc>
              <a:spcPct val="90000"/>
            </a:lnSpc>
            <a:defRPr b="1"/>
          </a:pPr>
          <a:r>
            <a:rPr lang="en-US" sz="1900" b="1">
              <a:solidFill>
                <a:srgbClr val="000000"/>
              </a:solidFill>
              <a:latin typeface="Calibri" panose="020F0502020204030204"/>
              <a:ea typeface="+mn-ea"/>
              <a:cs typeface="+mn-cs"/>
            </a:rPr>
            <a:t>June 2026</a:t>
          </a:r>
        </a:p>
      </dgm:t>
    </dgm:pt>
    <dgm:pt modelId="{20B9EC54-3E1D-4310-AFB5-2AFCAC1D5126}" type="parTrans" cxnId="{5114A173-2817-48FB-9F93-C50A94F3F919}">
      <dgm:prSet/>
      <dgm:spPr/>
      <dgm:t>
        <a:bodyPr/>
        <a:lstStyle/>
        <a:p>
          <a:endParaRPr lang="en-US"/>
        </a:p>
      </dgm:t>
    </dgm:pt>
    <dgm:pt modelId="{0C4DCE50-2505-4E48-9683-D089B43C8FB4}" type="sibTrans" cxnId="{5114A173-2817-48FB-9F93-C50A94F3F919}">
      <dgm:prSet/>
      <dgm:spPr/>
      <dgm:t>
        <a:bodyPr/>
        <a:lstStyle/>
        <a:p>
          <a:endParaRPr lang="en-US"/>
        </a:p>
      </dgm:t>
    </dgm:pt>
    <dgm:pt modelId="{62417CEA-E068-40D0-B659-C3246787F96E}">
      <dgm:prSet phldr="0"/>
      <dgm:spPr/>
      <dgm:t>
        <a:bodyPr/>
        <a:lstStyle/>
        <a:p>
          <a:pPr algn="l">
            <a:lnSpc>
              <a:spcPct val="90000"/>
            </a:lnSpc>
          </a:pPr>
          <a:r>
            <a:rPr lang="en-US" sz="1400" i="0">
              <a:solidFill>
                <a:srgbClr val="000000"/>
              </a:solidFill>
              <a:latin typeface="Calibri" panose="020F0502020204030204"/>
              <a:ea typeface="+mn-ea"/>
              <a:cs typeface="+mn-cs"/>
            </a:rPr>
            <a:t>Webinar</a:t>
          </a:r>
        </a:p>
      </dgm:t>
    </dgm:pt>
    <dgm:pt modelId="{03B2F5A5-0057-4F46-9F6E-91945FC4F39F}" type="parTrans" cxnId="{C813B9D3-D59A-4FE5-9ED7-A5C0EB448220}">
      <dgm:prSet/>
      <dgm:spPr/>
      <dgm:t>
        <a:bodyPr/>
        <a:lstStyle/>
        <a:p>
          <a:endParaRPr lang="en-US"/>
        </a:p>
      </dgm:t>
    </dgm:pt>
    <dgm:pt modelId="{4C4B4032-CD05-4F70-A3E0-6EAFB4B036B8}" type="sibTrans" cxnId="{C813B9D3-D59A-4FE5-9ED7-A5C0EB448220}">
      <dgm:prSet/>
      <dgm:spPr/>
      <dgm:t>
        <a:bodyPr/>
        <a:lstStyle/>
        <a:p>
          <a:endParaRPr lang="en-US"/>
        </a:p>
      </dgm:t>
    </dgm:pt>
    <dgm:pt modelId="{711A898D-04AF-4EC4-BC29-7007002BD9BF}">
      <dgm:prSet phldr="0"/>
      <dgm:spPr/>
      <dgm:t>
        <a:bodyPr/>
        <a:lstStyle/>
        <a:p>
          <a:pPr algn="l" rtl="0">
            <a:lnSpc>
              <a:spcPct val="90000"/>
            </a:lnSpc>
          </a:pPr>
          <a:r>
            <a:rPr lang="en-US" sz="1400">
              <a:solidFill>
                <a:srgbClr val="000000"/>
              </a:solidFill>
              <a:latin typeface="Calibri" panose="020F0502020204030204"/>
              <a:ea typeface="+mn-ea"/>
              <a:cs typeface="+mn-cs"/>
            </a:rPr>
            <a:t>Opportunity to review RFP material, submit questions, etc. </a:t>
          </a:r>
        </a:p>
      </dgm:t>
    </dgm:pt>
    <dgm:pt modelId="{473C327F-22FB-47FB-AA38-DA62C987106E}" type="parTrans" cxnId="{C29C6127-09E9-4066-87B2-5A2807EC9424}">
      <dgm:prSet/>
      <dgm:spPr/>
      <dgm:t>
        <a:bodyPr/>
        <a:lstStyle/>
        <a:p>
          <a:endParaRPr lang="en-US"/>
        </a:p>
      </dgm:t>
    </dgm:pt>
    <dgm:pt modelId="{6885EEDF-E9FD-4B25-AE26-4E5525020183}" type="sibTrans" cxnId="{C29C6127-09E9-4066-87B2-5A2807EC9424}">
      <dgm:prSet/>
      <dgm:spPr/>
      <dgm:t>
        <a:bodyPr/>
        <a:lstStyle/>
        <a:p>
          <a:endParaRPr lang="en-US"/>
        </a:p>
      </dgm:t>
    </dgm:pt>
    <dgm:pt modelId="{DA881F5C-7FC0-4CA2-AB25-3374199D34F4}">
      <dgm:prSet phldr="0"/>
      <dgm:spPr/>
      <dgm:t>
        <a:bodyPr/>
        <a:lstStyle/>
        <a:p>
          <a:pPr algn="l">
            <a:lnSpc>
              <a:spcPct val="90000"/>
            </a:lnSpc>
          </a:pPr>
          <a:r>
            <a:rPr lang="en-US" sz="1400" i="0">
              <a:solidFill>
                <a:srgbClr val="000000"/>
              </a:solidFill>
              <a:latin typeface="Calibri" panose="020F0502020204030204"/>
              <a:ea typeface="+mn-ea"/>
              <a:cs typeface="+mn-cs"/>
            </a:rPr>
            <a:t>Questions with Answers Posted to the </a:t>
          </a:r>
          <a:r>
            <a:rPr lang="en-US" sz="1400" i="0">
              <a:solidFill>
                <a:srgbClr val="000000"/>
              </a:solidFill>
              <a:latin typeface="Calibri" panose="020F0502020204030204"/>
              <a:ea typeface="+mn-ea"/>
              <a:cs typeface="+mn-cs"/>
              <a:hlinkClick xmlns:r="http://schemas.openxmlformats.org/officeDocument/2006/relationships" r:id="rId2"/>
            </a:rPr>
            <a:t>RFP Webpage</a:t>
          </a:r>
          <a:endParaRPr lang="en-US" sz="1400" i="0">
            <a:solidFill>
              <a:srgbClr val="000000"/>
            </a:solidFill>
            <a:latin typeface="Calibri" panose="020F0502020204030204"/>
            <a:ea typeface="+mn-ea"/>
            <a:cs typeface="+mn-cs"/>
            <a:hlinkClick xmlns:r="http://schemas.openxmlformats.org/officeDocument/2006/relationships" r:id="rId3"/>
          </a:endParaRPr>
        </a:p>
      </dgm:t>
    </dgm:pt>
    <dgm:pt modelId="{FAD17BD6-7B04-4A3E-BD01-39C06BB2556E}" type="parTrans" cxnId="{E1A73B75-4791-4CD1-8375-3B5CD2AF4BB6}">
      <dgm:prSet/>
      <dgm:spPr/>
      <dgm:t>
        <a:bodyPr/>
        <a:lstStyle/>
        <a:p>
          <a:endParaRPr lang="en-US"/>
        </a:p>
      </dgm:t>
    </dgm:pt>
    <dgm:pt modelId="{C7656506-A97C-43A0-94F9-3BCF1166CDB2}" type="sibTrans" cxnId="{E1A73B75-4791-4CD1-8375-3B5CD2AF4BB6}">
      <dgm:prSet/>
      <dgm:spPr/>
      <dgm:t>
        <a:bodyPr/>
        <a:lstStyle/>
        <a:p>
          <a:endParaRPr lang="en-US"/>
        </a:p>
      </dgm:t>
    </dgm:pt>
    <dgm:pt modelId="{96583D00-8EC5-4CA3-A514-3543D9702313}">
      <dgm:prSet phldr="0"/>
      <dgm:spPr/>
      <dgm:t>
        <a:bodyPr/>
        <a:lstStyle/>
        <a:p>
          <a:pPr algn="l">
            <a:lnSpc>
              <a:spcPct val="90000"/>
            </a:lnSpc>
            <a:defRPr b="1"/>
          </a:pPr>
          <a:r>
            <a:rPr lang="en-US" sz="1900" b="1" u="none">
              <a:solidFill>
                <a:srgbClr val="000000"/>
              </a:solidFill>
              <a:latin typeface="Calibri" panose="020F0502020204030204"/>
              <a:ea typeface="+mn-ea"/>
              <a:cs typeface="+mn-cs"/>
            </a:rPr>
            <a:t>April 29, 2026</a:t>
          </a:r>
          <a:endParaRPr lang="en-US" sz="1900" u="none">
            <a:solidFill>
              <a:srgbClr val="000000"/>
            </a:solidFill>
            <a:ea typeface="+mn-ea"/>
            <a:cs typeface="+mn-cs"/>
          </a:endParaRPr>
        </a:p>
      </dgm:t>
    </dgm:pt>
    <dgm:pt modelId="{EBCA17DC-C6E6-4857-B382-E56D4F345340}" type="parTrans" cxnId="{4B9523E9-F851-49CB-8B19-62EE95574D8E}">
      <dgm:prSet/>
      <dgm:spPr/>
      <dgm:t>
        <a:bodyPr/>
        <a:lstStyle/>
        <a:p>
          <a:endParaRPr lang="en-US"/>
        </a:p>
      </dgm:t>
    </dgm:pt>
    <dgm:pt modelId="{8240E1D0-9D73-477E-9D21-D880A2A1F7C3}" type="sibTrans" cxnId="{4B9523E9-F851-49CB-8B19-62EE95574D8E}">
      <dgm:prSet/>
      <dgm:spPr/>
      <dgm:t>
        <a:bodyPr/>
        <a:lstStyle/>
        <a:p>
          <a:endParaRPr lang="en-US"/>
        </a:p>
      </dgm:t>
    </dgm:pt>
    <dgm:pt modelId="{F62F0349-2D88-498C-8929-CC518200BAE4}">
      <dgm:prSet phldr="0"/>
      <dgm:spPr/>
      <dgm:t>
        <a:bodyPr/>
        <a:lstStyle/>
        <a:p>
          <a:pPr algn="l">
            <a:lnSpc>
              <a:spcPct val="90000"/>
            </a:lnSpc>
          </a:pPr>
          <a:r>
            <a:rPr lang="en-US" sz="1400" b="0" i="0">
              <a:latin typeface="Calibri" panose="020F0502020204030204"/>
              <a:ea typeface="+mn-ea"/>
              <a:cs typeface="+mn-cs"/>
            </a:rPr>
            <a:t>Interviews (if necessary) and award decision</a:t>
          </a:r>
        </a:p>
      </dgm:t>
    </dgm:pt>
    <dgm:pt modelId="{5BCF0056-B584-4D4C-B1CF-59E5D6085ECC}" type="parTrans" cxnId="{6C990CCF-1C56-434C-8BB4-25339399D934}">
      <dgm:prSet/>
      <dgm:spPr/>
      <dgm:t>
        <a:bodyPr/>
        <a:lstStyle/>
        <a:p>
          <a:endParaRPr lang="en-US"/>
        </a:p>
      </dgm:t>
    </dgm:pt>
    <dgm:pt modelId="{413AEEA7-D71B-4A90-8B7E-5525B1F0C3AD}" type="sibTrans" cxnId="{6C990CCF-1C56-434C-8BB4-25339399D934}">
      <dgm:prSet/>
      <dgm:spPr/>
      <dgm:t>
        <a:bodyPr/>
        <a:lstStyle/>
        <a:p>
          <a:endParaRPr lang="en-US"/>
        </a:p>
      </dgm:t>
    </dgm:pt>
    <dgm:pt modelId="{889218DC-3E3D-44A4-B4E5-DD5BD8604DC6}">
      <dgm:prSet phldr="0"/>
      <dgm:spPr/>
      <dgm:t>
        <a:bodyPr/>
        <a:lstStyle/>
        <a:p>
          <a:pPr algn="l">
            <a:lnSpc>
              <a:spcPct val="90000"/>
            </a:lnSpc>
          </a:pPr>
          <a:r>
            <a:rPr lang="en-US" sz="1400" b="0">
              <a:latin typeface="Calibri" panose="020F0502020204030204"/>
              <a:ea typeface="+mn-ea"/>
              <a:cs typeface="+mn-cs"/>
            </a:rPr>
            <a:t>Submit by</a:t>
          </a:r>
          <a:r>
            <a:rPr lang="en-US" sz="1400" b="1">
              <a:latin typeface="Calibri" panose="020F0502020204030204"/>
              <a:ea typeface="+mn-ea"/>
              <a:cs typeface="+mn-cs"/>
            </a:rPr>
            <a:t> 4:59 PM ET.</a:t>
          </a:r>
          <a:r>
            <a:rPr lang="en-US" sz="1400" b="0">
              <a:latin typeface="Calibri" panose="020F0502020204030204"/>
              <a:ea typeface="+mn-ea"/>
              <a:cs typeface="+mn-cs"/>
            </a:rPr>
            <a:t> to </a:t>
          </a:r>
          <a:r>
            <a:rPr lang="en-US" sz="1400" b="0" u="sng">
              <a:latin typeface="Calibri" panose="020F0502020204030204"/>
              <a:ea typeface="+mn-ea"/>
              <a:cs typeface="+mn-cs"/>
            </a:rPr>
            <a:t>CleanTransportation@MassCEC.com</a:t>
          </a:r>
          <a:endParaRPr lang="en-US" sz="1400" u="sng">
            <a:solidFill>
              <a:srgbClr val="000000"/>
            </a:solidFill>
            <a:ea typeface="+mn-ea"/>
            <a:cs typeface="+mn-cs"/>
          </a:endParaRPr>
        </a:p>
      </dgm:t>
    </dgm:pt>
    <dgm:pt modelId="{60E4CFFE-A0B0-450B-9002-5848155D6D71}" type="parTrans" cxnId="{ADC9ED76-0BC8-4754-A8AF-972C18D68C9F}">
      <dgm:prSet/>
      <dgm:spPr/>
      <dgm:t>
        <a:bodyPr/>
        <a:lstStyle/>
        <a:p>
          <a:endParaRPr lang="en-US"/>
        </a:p>
      </dgm:t>
    </dgm:pt>
    <dgm:pt modelId="{F9D2B561-9C97-4017-AF47-81C9011A3985}" type="sibTrans" cxnId="{ADC9ED76-0BC8-4754-A8AF-972C18D68C9F}">
      <dgm:prSet/>
      <dgm:spPr/>
      <dgm:t>
        <a:bodyPr/>
        <a:lstStyle/>
        <a:p>
          <a:endParaRPr lang="en-US"/>
        </a:p>
      </dgm:t>
    </dgm:pt>
    <dgm:pt modelId="{50C9EA4D-7929-4445-99FC-276B5C3A8BE7}" type="pres">
      <dgm:prSet presAssocID="{03BEE04E-7205-4546-B6EB-F7FABDB7D179}" presName="root" presStyleCnt="0">
        <dgm:presLayoutVars>
          <dgm:chMax/>
          <dgm:chPref/>
          <dgm:animLvl val="lvl"/>
        </dgm:presLayoutVars>
      </dgm:prSet>
      <dgm:spPr/>
    </dgm:pt>
    <dgm:pt modelId="{F5D3A754-0E51-4831-B9A9-59E6417B0D0F}" type="pres">
      <dgm:prSet presAssocID="{03BEE04E-7205-4546-B6EB-F7FABDB7D179}"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2E93FE4A-A553-4270-832B-9BDEA30FB65C}" type="pres">
      <dgm:prSet presAssocID="{03BEE04E-7205-4546-B6EB-F7FABDB7D179}" presName="nodes" presStyleCnt="0">
        <dgm:presLayoutVars>
          <dgm:chMax/>
          <dgm:chPref/>
          <dgm:animLvl val="lvl"/>
        </dgm:presLayoutVars>
      </dgm:prSet>
      <dgm:spPr/>
    </dgm:pt>
    <dgm:pt modelId="{BC1D61EF-93EA-4E3D-AED1-FC257FA6B8E1}" type="pres">
      <dgm:prSet presAssocID="{B183139B-541F-48CA-A464-0E434AEEC2F6}" presName="composite" presStyleCnt="0"/>
      <dgm:spPr/>
    </dgm:pt>
    <dgm:pt modelId="{449E5A13-3FB5-4A4B-8FCC-B90C418EF829}" type="pres">
      <dgm:prSet presAssocID="{B183139B-541F-48CA-A464-0E434AEEC2F6}"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5CA7AF1-8193-4A5B-B554-C5E828442C21}" type="pres">
      <dgm:prSet presAssocID="{B183139B-541F-48CA-A464-0E434AEEC2F6}" presName="DropPinPlaceHolder" presStyleCnt="0"/>
      <dgm:spPr/>
    </dgm:pt>
    <dgm:pt modelId="{06F3E090-7733-4D1E-8FBE-0F138749C7B5}" type="pres">
      <dgm:prSet presAssocID="{B183139B-541F-48CA-A464-0E434AEEC2F6}" presName="DropPin" presStyleLbl="alignNode1" presStyleIdx="0" presStyleCnt="6"/>
      <dgm:spPr/>
    </dgm:pt>
    <dgm:pt modelId="{56CE1DA1-6C4B-4FC0-ABCB-58CBB1311F93}" type="pres">
      <dgm:prSet presAssocID="{B183139B-541F-48CA-A464-0E434AEEC2F6}"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CC6FBEBA-9EBE-46B8-8927-E122DD403AFB}" type="pres">
      <dgm:prSet presAssocID="{B183139B-541F-48CA-A464-0E434AEEC2F6}" presName="L2TextContainer" presStyleLbl="revTx" presStyleIdx="0" presStyleCnt="12">
        <dgm:presLayoutVars>
          <dgm:bulletEnabled val="1"/>
        </dgm:presLayoutVars>
      </dgm:prSet>
      <dgm:spPr/>
    </dgm:pt>
    <dgm:pt modelId="{08DF0EDD-9289-475B-8996-DF498DB04F32}" type="pres">
      <dgm:prSet presAssocID="{B183139B-541F-48CA-A464-0E434AEEC2F6}" presName="L1TextContainer" presStyleLbl="revTx" presStyleIdx="1" presStyleCnt="12" custLinFactNeighborX="-642" custLinFactNeighborY="0">
        <dgm:presLayoutVars>
          <dgm:chMax val="1"/>
          <dgm:chPref val="1"/>
          <dgm:bulletEnabled val="1"/>
        </dgm:presLayoutVars>
      </dgm:prSet>
      <dgm:spPr/>
    </dgm:pt>
    <dgm:pt modelId="{FC7DC06E-E434-4168-AB91-B016DB307825}" type="pres">
      <dgm:prSet presAssocID="{B183139B-541F-48CA-A464-0E434AEEC2F6}" presName="ConnectLine"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7EBE8E9D-2D26-4CD4-B0E5-E38E006BB29E}" type="pres">
      <dgm:prSet presAssocID="{B183139B-541F-48CA-A464-0E434AEEC2F6}" presName="EmptyPlaceHolder" presStyleCnt="0"/>
      <dgm:spPr/>
    </dgm:pt>
    <dgm:pt modelId="{D3F20AAB-61B4-44AB-B205-261BB61DF574}" type="pres">
      <dgm:prSet presAssocID="{52B1941B-E4DD-4DC8-A47E-D260E9F491D1}" presName="spaceBetweenRectangles" presStyleCnt="0"/>
      <dgm:spPr/>
    </dgm:pt>
    <dgm:pt modelId="{9EE13B70-BCC2-49F7-9BBA-1E56F7CC1B33}" type="pres">
      <dgm:prSet presAssocID="{50C2189C-F804-460D-A6F7-5FD23A163C42}" presName="composite" presStyleCnt="0"/>
      <dgm:spPr/>
    </dgm:pt>
    <dgm:pt modelId="{311B6748-D422-4402-B34B-1DBE989E921D}" type="pres">
      <dgm:prSet presAssocID="{50C2189C-F804-460D-A6F7-5FD23A163C42}"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91CD61C-1E34-47F0-9424-13CC92617B54}" type="pres">
      <dgm:prSet presAssocID="{50C2189C-F804-460D-A6F7-5FD23A163C42}" presName="DropPinPlaceHolder" presStyleCnt="0"/>
      <dgm:spPr/>
    </dgm:pt>
    <dgm:pt modelId="{2FB5C912-4424-46BA-BC1C-06B9E898BC4D}" type="pres">
      <dgm:prSet presAssocID="{50C2189C-F804-460D-A6F7-5FD23A163C42}" presName="DropPin" presStyleLbl="alignNode1" presStyleIdx="1" presStyleCnt="6"/>
      <dgm:spPr/>
    </dgm:pt>
    <dgm:pt modelId="{6F6409C7-0E71-499A-BA21-D11D85308ED1}" type="pres">
      <dgm:prSet presAssocID="{50C2189C-F804-460D-A6F7-5FD23A163C42}"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FCFB94AC-436D-4558-BF82-6255A53A0ADE}" type="pres">
      <dgm:prSet presAssocID="{50C2189C-F804-460D-A6F7-5FD23A163C42}" presName="L2TextContainer" presStyleLbl="revTx" presStyleIdx="2" presStyleCnt="12">
        <dgm:presLayoutVars>
          <dgm:bulletEnabled val="1"/>
        </dgm:presLayoutVars>
      </dgm:prSet>
      <dgm:spPr/>
    </dgm:pt>
    <dgm:pt modelId="{5CB0CE8F-8716-4938-BBED-0BAA92815B06}" type="pres">
      <dgm:prSet presAssocID="{50C2189C-F804-460D-A6F7-5FD23A163C42}" presName="L1TextContainer" presStyleLbl="revTx" presStyleIdx="3" presStyleCnt="12">
        <dgm:presLayoutVars>
          <dgm:chMax val="1"/>
          <dgm:chPref val="1"/>
          <dgm:bulletEnabled val="1"/>
        </dgm:presLayoutVars>
      </dgm:prSet>
      <dgm:spPr/>
    </dgm:pt>
    <dgm:pt modelId="{98899B77-DE12-4A17-AE22-A5634B2C4E5B}" type="pres">
      <dgm:prSet presAssocID="{50C2189C-F804-460D-A6F7-5FD23A163C42}" presName="ConnectLine" presStyleLbl="sibTrans1D1" presStyleIdx="1" presStyleCnt="6"/>
      <dgm:spPr>
        <a:noFill/>
        <a:ln w="12700" cap="flat" cmpd="sng" algn="ctr">
          <a:solidFill>
            <a:schemeClr val="accent1">
              <a:hueOff val="0"/>
              <a:satOff val="0"/>
              <a:lumOff val="0"/>
              <a:alphaOff val="0"/>
            </a:schemeClr>
          </a:solidFill>
          <a:prstDash val="dash"/>
          <a:miter lim="800000"/>
        </a:ln>
        <a:effectLst/>
      </dgm:spPr>
    </dgm:pt>
    <dgm:pt modelId="{C68A86C0-9A4D-44FA-88B4-6B7D9CD4ECC3}" type="pres">
      <dgm:prSet presAssocID="{50C2189C-F804-460D-A6F7-5FD23A163C42}" presName="EmptyPlaceHolder" presStyleCnt="0"/>
      <dgm:spPr/>
    </dgm:pt>
    <dgm:pt modelId="{A288A639-4C28-4733-AFB2-CC618F3DF7F2}" type="pres">
      <dgm:prSet presAssocID="{56B22944-4267-4B82-BB59-2E83D410126B}" presName="spaceBetweenRectangles" presStyleCnt="0"/>
      <dgm:spPr/>
    </dgm:pt>
    <dgm:pt modelId="{7A67BDEE-E54A-4C0F-AF99-6104BCB1DF9A}" type="pres">
      <dgm:prSet presAssocID="{96583D00-8EC5-4CA3-A514-3543D9702313}" presName="composite" presStyleCnt="0"/>
      <dgm:spPr/>
    </dgm:pt>
    <dgm:pt modelId="{68721BEE-854B-4BF4-8221-B4D665F86700}" type="pres">
      <dgm:prSet presAssocID="{96583D00-8EC5-4CA3-A514-3543D9702313}"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4A22096-1FFC-4B7B-8F41-563D1F37C1B7}" type="pres">
      <dgm:prSet presAssocID="{96583D00-8EC5-4CA3-A514-3543D9702313}" presName="DropPinPlaceHolder" presStyleCnt="0"/>
      <dgm:spPr/>
    </dgm:pt>
    <dgm:pt modelId="{79111A00-9CB3-4B26-A9E6-9F93CDFFA8A1}" type="pres">
      <dgm:prSet presAssocID="{96583D00-8EC5-4CA3-A514-3543D9702313}" presName="DropPin" presStyleLbl="alignNode1" presStyleIdx="2" presStyleCnt="6"/>
      <dgm:spPr/>
    </dgm:pt>
    <dgm:pt modelId="{C2CF770E-DA10-4280-90DE-C58441D287EB}" type="pres">
      <dgm:prSet presAssocID="{96583D00-8EC5-4CA3-A514-3543D9702313}"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76CDDA83-D032-4C81-B695-340FCD0049CC}" type="pres">
      <dgm:prSet presAssocID="{96583D00-8EC5-4CA3-A514-3543D9702313}" presName="L2TextContainer" presStyleLbl="revTx" presStyleIdx="4" presStyleCnt="12">
        <dgm:presLayoutVars>
          <dgm:bulletEnabled val="1"/>
        </dgm:presLayoutVars>
      </dgm:prSet>
      <dgm:spPr/>
    </dgm:pt>
    <dgm:pt modelId="{8C014978-80BF-4F90-BD25-06FEE860A2DC}" type="pres">
      <dgm:prSet presAssocID="{96583D00-8EC5-4CA3-A514-3543D9702313}" presName="L1TextContainer" presStyleLbl="revTx" presStyleIdx="5" presStyleCnt="12">
        <dgm:presLayoutVars>
          <dgm:chMax val="1"/>
          <dgm:chPref val="1"/>
          <dgm:bulletEnabled val="1"/>
        </dgm:presLayoutVars>
      </dgm:prSet>
      <dgm:spPr/>
    </dgm:pt>
    <dgm:pt modelId="{8691DB7D-82FD-420A-90CA-B75F5EDD9EBB}" type="pres">
      <dgm:prSet presAssocID="{96583D00-8EC5-4CA3-A514-3543D9702313}" presName="ConnectLine"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53940C69-BDD3-4A1A-ADDE-5891399CAE4F}" type="pres">
      <dgm:prSet presAssocID="{96583D00-8EC5-4CA3-A514-3543D9702313}" presName="EmptyPlaceHolder" presStyleCnt="0"/>
      <dgm:spPr/>
    </dgm:pt>
    <dgm:pt modelId="{1C46B4F3-8685-40D3-91F5-3DD2940B4FA6}" type="pres">
      <dgm:prSet presAssocID="{8240E1D0-9D73-477E-9D21-D880A2A1F7C3}" presName="spaceBetweenRectangles" presStyleCnt="0"/>
      <dgm:spPr/>
    </dgm:pt>
    <dgm:pt modelId="{74ED7346-F3C7-4BB4-B9FD-D6966F891325}" type="pres">
      <dgm:prSet presAssocID="{479E2D30-01C3-431D-A4AB-54911C6C6F2C}" presName="composite" presStyleCnt="0"/>
      <dgm:spPr/>
    </dgm:pt>
    <dgm:pt modelId="{435BE630-3C85-40C2-BFB4-D998CB936967}" type="pres">
      <dgm:prSet presAssocID="{479E2D30-01C3-431D-A4AB-54911C6C6F2C}"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3CF1DBD-6C87-4C49-8BFA-58903C2E660A}" type="pres">
      <dgm:prSet presAssocID="{479E2D30-01C3-431D-A4AB-54911C6C6F2C}" presName="DropPinPlaceHolder" presStyleCnt="0"/>
      <dgm:spPr/>
    </dgm:pt>
    <dgm:pt modelId="{1FAE1F92-725A-4F29-A363-93253E00E034}" type="pres">
      <dgm:prSet presAssocID="{479E2D30-01C3-431D-A4AB-54911C6C6F2C}" presName="DropPin" presStyleLbl="alignNode1" presStyleIdx="3" presStyleCnt="6"/>
      <dgm:spPr/>
    </dgm:pt>
    <dgm:pt modelId="{3C6D9B9D-90C0-44E4-B070-11F0C10CB56D}" type="pres">
      <dgm:prSet presAssocID="{479E2D30-01C3-431D-A4AB-54911C6C6F2C}"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324DF8F4-CAC1-4CB8-A5AB-39AC95B71410}" type="pres">
      <dgm:prSet presAssocID="{479E2D30-01C3-431D-A4AB-54911C6C6F2C}" presName="L2TextContainer" presStyleLbl="revTx" presStyleIdx="6" presStyleCnt="12">
        <dgm:presLayoutVars>
          <dgm:bulletEnabled val="1"/>
        </dgm:presLayoutVars>
      </dgm:prSet>
      <dgm:spPr/>
    </dgm:pt>
    <dgm:pt modelId="{6B653291-1114-4459-ADAB-5CDDC6A80B34}" type="pres">
      <dgm:prSet presAssocID="{479E2D30-01C3-431D-A4AB-54911C6C6F2C}" presName="L1TextContainer" presStyleLbl="revTx" presStyleIdx="7" presStyleCnt="12">
        <dgm:presLayoutVars>
          <dgm:chMax val="1"/>
          <dgm:chPref val="1"/>
          <dgm:bulletEnabled val="1"/>
        </dgm:presLayoutVars>
      </dgm:prSet>
      <dgm:spPr/>
    </dgm:pt>
    <dgm:pt modelId="{96AC31E2-5CF4-4BDC-A071-BB6C149B64C1}" type="pres">
      <dgm:prSet presAssocID="{479E2D30-01C3-431D-A4AB-54911C6C6F2C}" presName="ConnectLine" presStyleLbl="sibTrans1D1" presStyleIdx="3" presStyleCnt="6"/>
      <dgm:spPr>
        <a:noFill/>
        <a:ln w="12700" cap="flat" cmpd="sng" algn="ctr">
          <a:solidFill>
            <a:schemeClr val="accent1">
              <a:hueOff val="0"/>
              <a:satOff val="0"/>
              <a:lumOff val="0"/>
              <a:alphaOff val="0"/>
            </a:schemeClr>
          </a:solidFill>
          <a:prstDash val="dash"/>
          <a:miter lim="800000"/>
        </a:ln>
        <a:effectLst/>
      </dgm:spPr>
    </dgm:pt>
    <dgm:pt modelId="{EA970A97-A875-47B4-B11D-123A650A043E}" type="pres">
      <dgm:prSet presAssocID="{479E2D30-01C3-431D-A4AB-54911C6C6F2C}" presName="EmptyPlaceHolder" presStyleCnt="0"/>
      <dgm:spPr/>
    </dgm:pt>
    <dgm:pt modelId="{8D04482A-8454-426B-BC38-196614EC6BB4}" type="pres">
      <dgm:prSet presAssocID="{2E3C4D15-2CD8-4611-B173-55B6DA91E88E}" presName="spaceBetweenRectangles" presStyleCnt="0"/>
      <dgm:spPr/>
    </dgm:pt>
    <dgm:pt modelId="{29A6386A-92A3-40AA-99CC-8C5C2732DDEF}" type="pres">
      <dgm:prSet presAssocID="{FCA635FF-E83A-4BE4-B692-55B81D8C851E}" presName="composite" presStyleCnt="0"/>
      <dgm:spPr/>
    </dgm:pt>
    <dgm:pt modelId="{281D6ECB-BEF1-432E-8E9B-723C702AB5E0}" type="pres">
      <dgm:prSet presAssocID="{FCA635FF-E83A-4BE4-B692-55B81D8C851E}"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FB46F17-99C0-43AE-A565-60C0BE13D8C1}" type="pres">
      <dgm:prSet presAssocID="{FCA635FF-E83A-4BE4-B692-55B81D8C851E}" presName="DropPinPlaceHolder" presStyleCnt="0"/>
      <dgm:spPr/>
    </dgm:pt>
    <dgm:pt modelId="{E327EACC-9675-44AF-8EAD-14A6D2F3BC55}" type="pres">
      <dgm:prSet presAssocID="{FCA635FF-E83A-4BE4-B692-55B81D8C851E}" presName="DropPin" presStyleLbl="alignNode1" presStyleIdx="4" presStyleCnt="6"/>
      <dgm:spPr/>
    </dgm:pt>
    <dgm:pt modelId="{54C87180-D694-48D2-A9CE-65A8184BA505}" type="pres">
      <dgm:prSet presAssocID="{FCA635FF-E83A-4BE4-B692-55B81D8C851E}"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FB62D0DD-530E-43EF-B0BA-3C764E15EF73}" type="pres">
      <dgm:prSet presAssocID="{FCA635FF-E83A-4BE4-B692-55B81D8C851E}" presName="L2TextContainer" presStyleLbl="revTx" presStyleIdx="8" presStyleCnt="12">
        <dgm:presLayoutVars>
          <dgm:bulletEnabled val="1"/>
        </dgm:presLayoutVars>
      </dgm:prSet>
      <dgm:spPr/>
    </dgm:pt>
    <dgm:pt modelId="{EAE6C80B-6652-4623-988F-197DA58E4FAF}" type="pres">
      <dgm:prSet presAssocID="{FCA635FF-E83A-4BE4-B692-55B81D8C851E}" presName="L1TextContainer" presStyleLbl="revTx" presStyleIdx="9" presStyleCnt="12">
        <dgm:presLayoutVars>
          <dgm:chMax val="1"/>
          <dgm:chPref val="1"/>
          <dgm:bulletEnabled val="1"/>
        </dgm:presLayoutVars>
      </dgm:prSet>
      <dgm:spPr/>
    </dgm:pt>
    <dgm:pt modelId="{55EED495-1A6E-46E6-A6C4-374111675920}" type="pres">
      <dgm:prSet presAssocID="{FCA635FF-E83A-4BE4-B692-55B81D8C851E}" presName="ConnectLine"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6FE8A624-4204-4F93-BAED-12DD0196D14C}" type="pres">
      <dgm:prSet presAssocID="{FCA635FF-E83A-4BE4-B692-55B81D8C851E}" presName="EmptyPlaceHolder" presStyleCnt="0"/>
      <dgm:spPr/>
    </dgm:pt>
    <dgm:pt modelId="{BD2B4FFB-9894-4A34-9083-160ADBF6DF13}" type="pres">
      <dgm:prSet presAssocID="{9422A6F8-E383-41C2-9BBF-84AF929AD53E}" presName="spaceBetweenRectangles" presStyleCnt="0"/>
      <dgm:spPr/>
    </dgm:pt>
    <dgm:pt modelId="{6578D532-6D2A-4BB6-B0EB-4C023AF2A5B1}" type="pres">
      <dgm:prSet presAssocID="{AE807E4E-785A-40CD-8C41-1E525E25B71F}" presName="composite" presStyleCnt="0"/>
      <dgm:spPr/>
    </dgm:pt>
    <dgm:pt modelId="{12BF96B4-9A3C-4F91-802F-8AC9FEA7C391}" type="pres">
      <dgm:prSet presAssocID="{AE807E4E-785A-40CD-8C41-1E525E25B71F}"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65C1E4D-A048-482F-A1BC-666DA019F0B5}" type="pres">
      <dgm:prSet presAssocID="{AE807E4E-785A-40CD-8C41-1E525E25B71F}" presName="DropPinPlaceHolder" presStyleCnt="0"/>
      <dgm:spPr/>
    </dgm:pt>
    <dgm:pt modelId="{E3AFF5B5-08FE-48DE-9625-5AF502A474B4}" type="pres">
      <dgm:prSet presAssocID="{AE807E4E-785A-40CD-8C41-1E525E25B71F}" presName="DropPin" presStyleLbl="alignNode1" presStyleIdx="5" presStyleCnt="6"/>
      <dgm:spPr/>
    </dgm:pt>
    <dgm:pt modelId="{C99D6EEF-05C7-4733-93E1-CDDFEBDA7034}" type="pres">
      <dgm:prSet presAssocID="{AE807E4E-785A-40CD-8C41-1E525E25B71F}"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29D816EB-039A-4B65-93FC-1172D9240710}" type="pres">
      <dgm:prSet presAssocID="{AE807E4E-785A-40CD-8C41-1E525E25B71F}" presName="L2TextContainer" presStyleLbl="revTx" presStyleIdx="10" presStyleCnt="12">
        <dgm:presLayoutVars>
          <dgm:bulletEnabled val="1"/>
        </dgm:presLayoutVars>
      </dgm:prSet>
      <dgm:spPr/>
    </dgm:pt>
    <dgm:pt modelId="{C95F2FFF-2F91-4700-90AC-74FB040CAD4C}" type="pres">
      <dgm:prSet presAssocID="{AE807E4E-785A-40CD-8C41-1E525E25B71F}" presName="L1TextContainer" presStyleLbl="revTx" presStyleIdx="11" presStyleCnt="12" custLinFactNeighborX="-321" custLinFactNeighborY="14062">
        <dgm:presLayoutVars>
          <dgm:chMax val="1"/>
          <dgm:chPref val="1"/>
          <dgm:bulletEnabled val="1"/>
        </dgm:presLayoutVars>
      </dgm:prSet>
      <dgm:spPr/>
    </dgm:pt>
    <dgm:pt modelId="{3C621A07-6085-4701-B9E4-C08A0F3FFA33}" type="pres">
      <dgm:prSet presAssocID="{AE807E4E-785A-40CD-8C41-1E525E25B71F}" presName="ConnectLine" presStyleLbl="sibTrans1D1" presStyleIdx="5" presStyleCnt="6"/>
      <dgm:spPr>
        <a:noFill/>
        <a:ln w="12700" cap="flat" cmpd="sng" algn="ctr">
          <a:solidFill>
            <a:schemeClr val="accent1">
              <a:hueOff val="0"/>
              <a:satOff val="0"/>
              <a:lumOff val="0"/>
              <a:alphaOff val="0"/>
            </a:schemeClr>
          </a:solidFill>
          <a:prstDash val="dash"/>
          <a:miter lim="800000"/>
        </a:ln>
        <a:effectLst/>
      </dgm:spPr>
    </dgm:pt>
    <dgm:pt modelId="{F88D555E-3C8E-4DEE-BFEA-C906415563EE}" type="pres">
      <dgm:prSet presAssocID="{AE807E4E-785A-40CD-8C41-1E525E25B71F}" presName="EmptyPlaceHolder" presStyleCnt="0"/>
      <dgm:spPr/>
    </dgm:pt>
  </dgm:ptLst>
  <dgm:cxnLst>
    <dgm:cxn modelId="{70B6B218-F5D8-4041-B51E-15359BDD6110}" type="presOf" srcId="{DA881F5C-7FC0-4CA2-AB25-3374199D34F4}" destId="{324DF8F4-CAC1-4CB8-A5AB-39AC95B71410}" srcOrd="0" destOrd="0" presId="urn:microsoft.com/office/officeart/2017/3/layout/DropPinTimeline"/>
    <dgm:cxn modelId="{6955581B-9850-470D-9D9E-96251918D610}" type="presOf" srcId="{AE807E4E-785A-40CD-8C41-1E525E25B71F}" destId="{C95F2FFF-2F91-4700-90AC-74FB040CAD4C}" srcOrd="0" destOrd="0" presId="urn:microsoft.com/office/officeart/2017/3/layout/DropPinTimeline"/>
    <dgm:cxn modelId="{C29C6127-09E9-4066-87B2-5A2807EC9424}" srcId="{50C2189C-F804-460D-A6F7-5FD23A163C42}" destId="{711A898D-04AF-4EC4-BC29-7007002BD9BF}" srcOrd="1" destOrd="0" parTransId="{473C327F-22FB-47FB-AA38-DA62C987106E}" sibTransId="{6885EEDF-E9FD-4B25-AE26-4E5525020183}"/>
    <dgm:cxn modelId="{32B41E29-387A-4390-A0DD-72DA328DE821}" srcId="{96583D00-8EC5-4CA3-A514-3543D9702313}" destId="{C90C59C6-3871-449A-950E-EC5D500E13B5}" srcOrd="0" destOrd="0" parTransId="{653C343B-CD10-4A6A-9D0C-72B2E4674CB6}" sibTransId="{1F4E7802-4F8F-4FB4-BF01-4BC36FB2BE7D}"/>
    <dgm:cxn modelId="{681DB25D-8469-42F6-A2FC-73071981269E}" srcId="{FCA635FF-E83A-4BE4-B692-55B81D8C851E}" destId="{D32366A5-5400-4D60-BFBD-455CDE7F471C}" srcOrd="0" destOrd="0" parTransId="{D28E7C53-9E66-435D-935E-67C53BA63E38}" sibTransId="{CC2141BA-EE58-4834-A594-63D41224C67E}"/>
    <dgm:cxn modelId="{B1A41446-D567-4B1C-A034-AFB4905CAAF2}" type="presOf" srcId="{479E2D30-01C3-431D-A4AB-54911C6C6F2C}" destId="{6B653291-1114-4459-ADAB-5CDDC6A80B34}" srcOrd="0" destOrd="0" presId="urn:microsoft.com/office/officeart/2017/3/layout/DropPinTimeline"/>
    <dgm:cxn modelId="{90890047-6224-4E00-93C1-B8A9F74519A4}" srcId="{03BEE04E-7205-4546-B6EB-F7FABDB7D179}" destId="{FCA635FF-E83A-4BE4-B692-55B81D8C851E}" srcOrd="4" destOrd="0" parTransId="{F82AD6BF-A88F-4DC4-A419-A7C997868CCD}" sibTransId="{9422A6F8-E383-41C2-9BBF-84AF929AD53E}"/>
    <dgm:cxn modelId="{D0267447-1D09-4E9F-B7AB-A0316DD4CEC9}" srcId="{B183139B-541F-48CA-A464-0E434AEEC2F6}" destId="{32775F1F-F609-43E2-8698-7C722A225DC0}" srcOrd="0" destOrd="0" parTransId="{89EC2550-DBFA-4BDB-B31B-1277FE5F67F3}" sibTransId="{6911FA2A-995D-4DB3-A2C2-AE655AAD3163}"/>
    <dgm:cxn modelId="{ADD1BD6F-E5A6-4E60-B207-FAC20DFD4480}" type="presOf" srcId="{96583D00-8EC5-4CA3-A514-3543D9702313}" destId="{8C014978-80BF-4F90-BD25-06FEE860A2DC}" srcOrd="0" destOrd="0" presId="urn:microsoft.com/office/officeart/2017/3/layout/DropPinTimeline"/>
    <dgm:cxn modelId="{5114A173-2817-48FB-9F93-C50A94F3F919}" srcId="{03BEE04E-7205-4546-B6EB-F7FABDB7D179}" destId="{AE807E4E-785A-40CD-8C41-1E525E25B71F}" srcOrd="5" destOrd="0" parTransId="{20B9EC54-3E1D-4310-AFB5-2AFCAC1D5126}" sibTransId="{0C4DCE50-2505-4E48-9683-D089B43C8FB4}"/>
    <dgm:cxn modelId="{8B03FF54-5009-4FCC-9F2A-7E1C1655F947}" type="presOf" srcId="{F62F0349-2D88-498C-8929-CC518200BAE4}" destId="{29D816EB-039A-4B65-93FC-1172D9240710}" srcOrd="0" destOrd="0" presId="urn:microsoft.com/office/officeart/2017/3/layout/DropPinTimeline"/>
    <dgm:cxn modelId="{E1A73B75-4791-4CD1-8375-3B5CD2AF4BB6}" srcId="{479E2D30-01C3-431D-A4AB-54911C6C6F2C}" destId="{DA881F5C-7FC0-4CA2-AB25-3374199D34F4}" srcOrd="0" destOrd="0" parTransId="{FAD17BD6-7B04-4A3E-BD01-39C06BB2556E}" sibTransId="{C7656506-A97C-43A0-94F9-3BCF1166CDB2}"/>
    <dgm:cxn modelId="{ADC9ED76-0BC8-4754-A8AF-972C18D68C9F}" srcId="{FCA635FF-E83A-4BE4-B692-55B81D8C851E}" destId="{889218DC-3E3D-44A4-B4E5-DD5BD8604DC6}" srcOrd="1" destOrd="0" parTransId="{60E4CFFE-A0B0-450B-9002-5848155D6D71}" sibTransId="{F9D2B561-9C97-4017-AF47-81C9011A3985}"/>
    <dgm:cxn modelId="{211A8399-02F6-49C9-B959-2CA6C70C26C8}" type="presOf" srcId="{889218DC-3E3D-44A4-B4E5-DD5BD8604DC6}" destId="{FB62D0DD-530E-43EF-B0BA-3C764E15EF73}" srcOrd="0" destOrd="1" presId="urn:microsoft.com/office/officeart/2017/3/layout/DropPinTimeline"/>
    <dgm:cxn modelId="{199FA3A5-610F-477B-ACFE-456F25E2F207}" type="presOf" srcId="{D32366A5-5400-4D60-BFBD-455CDE7F471C}" destId="{FB62D0DD-530E-43EF-B0BA-3C764E15EF73}" srcOrd="0" destOrd="0" presId="urn:microsoft.com/office/officeart/2017/3/layout/DropPinTimeline"/>
    <dgm:cxn modelId="{6208F0A8-5105-4500-9186-44849C069549}" srcId="{03BEE04E-7205-4546-B6EB-F7FABDB7D179}" destId="{B183139B-541F-48CA-A464-0E434AEEC2F6}" srcOrd="0" destOrd="0" parTransId="{2DE7EE07-3E47-4565-AA0D-75B7E538F297}" sibTransId="{52B1941B-E4DD-4DC8-A47E-D260E9F491D1}"/>
    <dgm:cxn modelId="{62C0F0A8-3640-417B-9652-E81D40B6C27A}" srcId="{03BEE04E-7205-4546-B6EB-F7FABDB7D179}" destId="{50C2189C-F804-460D-A6F7-5FD23A163C42}" srcOrd="1" destOrd="0" parTransId="{E7358B07-FAB1-4C3D-B93F-AF8E166AFCE3}" sibTransId="{56B22944-4267-4B82-BB59-2E83D410126B}"/>
    <dgm:cxn modelId="{085DB2AD-13FA-4080-B7EB-159C28C9E457}" type="presOf" srcId="{03BEE04E-7205-4546-B6EB-F7FABDB7D179}" destId="{50C9EA4D-7929-4445-99FC-276B5C3A8BE7}" srcOrd="0" destOrd="0" presId="urn:microsoft.com/office/officeart/2017/3/layout/DropPinTimeline"/>
    <dgm:cxn modelId="{96A09EB3-451F-4C14-880D-CA7C02076FED}" srcId="{03BEE04E-7205-4546-B6EB-F7FABDB7D179}" destId="{479E2D30-01C3-431D-A4AB-54911C6C6F2C}" srcOrd="3" destOrd="0" parTransId="{F3821BA5-A049-43EE-94A2-013A4D504D6D}" sibTransId="{2E3C4D15-2CD8-4611-B173-55B6DA91E88E}"/>
    <dgm:cxn modelId="{0B1E1FB5-542E-4B58-B29F-983FA7F71084}" type="presOf" srcId="{C90C59C6-3871-449A-950E-EC5D500E13B5}" destId="{76CDDA83-D032-4C81-B695-340FCD0049CC}" srcOrd="0" destOrd="0" presId="urn:microsoft.com/office/officeart/2017/3/layout/DropPinTimeline"/>
    <dgm:cxn modelId="{B24FF5BC-5E2E-4EA3-B1D5-63E4ADC6585B}" type="presOf" srcId="{62417CEA-E068-40D0-B659-C3246787F96E}" destId="{FCFB94AC-436D-4558-BF82-6255A53A0ADE}" srcOrd="0" destOrd="0" presId="urn:microsoft.com/office/officeart/2017/3/layout/DropPinTimeline"/>
    <dgm:cxn modelId="{896DD4BE-C084-421D-9ECF-822DFA7923E8}" type="presOf" srcId="{B183139B-541F-48CA-A464-0E434AEEC2F6}" destId="{08DF0EDD-9289-475B-8996-DF498DB04F32}" srcOrd="0" destOrd="0" presId="urn:microsoft.com/office/officeart/2017/3/layout/DropPinTimeline"/>
    <dgm:cxn modelId="{6C990CCF-1C56-434C-8BB4-25339399D934}" srcId="{AE807E4E-785A-40CD-8C41-1E525E25B71F}" destId="{F62F0349-2D88-498C-8929-CC518200BAE4}" srcOrd="0" destOrd="0" parTransId="{5BCF0056-B584-4D4C-B1CF-59E5D6085ECC}" sibTransId="{413AEEA7-D71B-4A90-8B7E-5525B1F0C3AD}"/>
    <dgm:cxn modelId="{C813B9D3-D59A-4FE5-9ED7-A5C0EB448220}" srcId="{50C2189C-F804-460D-A6F7-5FD23A163C42}" destId="{62417CEA-E068-40D0-B659-C3246787F96E}" srcOrd="0" destOrd="0" parTransId="{03B2F5A5-0057-4F46-9F6E-91945FC4F39F}" sibTransId="{4C4B4032-CD05-4F70-A3E0-6EAFB4B036B8}"/>
    <dgm:cxn modelId="{159562E0-5067-486B-85A8-912BBE8F0A2C}" type="presOf" srcId="{50C2189C-F804-460D-A6F7-5FD23A163C42}" destId="{5CB0CE8F-8716-4938-BBED-0BAA92815B06}" srcOrd="0" destOrd="0" presId="urn:microsoft.com/office/officeart/2017/3/layout/DropPinTimeline"/>
    <dgm:cxn modelId="{4B9523E9-F851-49CB-8B19-62EE95574D8E}" srcId="{03BEE04E-7205-4546-B6EB-F7FABDB7D179}" destId="{96583D00-8EC5-4CA3-A514-3543D9702313}" srcOrd="2" destOrd="0" parTransId="{EBCA17DC-C6E6-4857-B382-E56D4F345340}" sibTransId="{8240E1D0-9D73-477E-9D21-D880A2A1F7C3}"/>
    <dgm:cxn modelId="{B0C76CED-238C-4242-8A7D-934FB6D93F5A}" type="presOf" srcId="{32775F1F-F609-43E2-8698-7C722A225DC0}" destId="{CC6FBEBA-9EBE-46B8-8927-E122DD403AFB}" srcOrd="0" destOrd="0" presId="urn:microsoft.com/office/officeart/2017/3/layout/DropPinTimeline"/>
    <dgm:cxn modelId="{35480FEF-A2DB-4526-8A26-28689E036E6D}" type="presOf" srcId="{711A898D-04AF-4EC4-BC29-7007002BD9BF}" destId="{FCFB94AC-436D-4558-BF82-6255A53A0ADE}" srcOrd="0" destOrd="1" presId="urn:microsoft.com/office/officeart/2017/3/layout/DropPinTimeline"/>
    <dgm:cxn modelId="{9F0C57F9-DCBD-458E-B3EE-C2FBBF33637A}" type="presOf" srcId="{FCA635FF-E83A-4BE4-B692-55B81D8C851E}" destId="{EAE6C80B-6652-4623-988F-197DA58E4FAF}" srcOrd="0" destOrd="0" presId="urn:microsoft.com/office/officeart/2017/3/layout/DropPinTimeline"/>
    <dgm:cxn modelId="{B6C2216D-F980-4DFC-8877-88840061F7D8}" type="presParOf" srcId="{50C9EA4D-7929-4445-99FC-276B5C3A8BE7}" destId="{F5D3A754-0E51-4831-B9A9-59E6417B0D0F}" srcOrd="0" destOrd="0" presId="urn:microsoft.com/office/officeart/2017/3/layout/DropPinTimeline"/>
    <dgm:cxn modelId="{883983FF-54D7-44C5-899E-240FA4819A0D}" type="presParOf" srcId="{50C9EA4D-7929-4445-99FC-276B5C3A8BE7}" destId="{2E93FE4A-A553-4270-832B-9BDEA30FB65C}" srcOrd="1" destOrd="0" presId="urn:microsoft.com/office/officeart/2017/3/layout/DropPinTimeline"/>
    <dgm:cxn modelId="{33A0DA81-E0D4-45D3-B269-757856D08A36}" type="presParOf" srcId="{2E93FE4A-A553-4270-832B-9BDEA30FB65C}" destId="{BC1D61EF-93EA-4E3D-AED1-FC257FA6B8E1}" srcOrd="0" destOrd="0" presId="urn:microsoft.com/office/officeart/2017/3/layout/DropPinTimeline"/>
    <dgm:cxn modelId="{CFB151CE-F625-4682-BBD0-88487DAA1F2C}" type="presParOf" srcId="{BC1D61EF-93EA-4E3D-AED1-FC257FA6B8E1}" destId="{449E5A13-3FB5-4A4B-8FCC-B90C418EF829}" srcOrd="0" destOrd="0" presId="urn:microsoft.com/office/officeart/2017/3/layout/DropPinTimeline"/>
    <dgm:cxn modelId="{69BCA8A9-DF25-42B5-9445-E4BB553ED54E}" type="presParOf" srcId="{BC1D61EF-93EA-4E3D-AED1-FC257FA6B8E1}" destId="{45CA7AF1-8193-4A5B-B554-C5E828442C21}" srcOrd="1" destOrd="0" presId="urn:microsoft.com/office/officeart/2017/3/layout/DropPinTimeline"/>
    <dgm:cxn modelId="{61C2A899-88A5-478F-BB29-836A15270672}" type="presParOf" srcId="{45CA7AF1-8193-4A5B-B554-C5E828442C21}" destId="{06F3E090-7733-4D1E-8FBE-0F138749C7B5}" srcOrd="0" destOrd="0" presId="urn:microsoft.com/office/officeart/2017/3/layout/DropPinTimeline"/>
    <dgm:cxn modelId="{56CF4258-886B-4220-A285-3B6AAE50BDA1}" type="presParOf" srcId="{45CA7AF1-8193-4A5B-B554-C5E828442C21}" destId="{56CE1DA1-6C4B-4FC0-ABCB-58CBB1311F93}" srcOrd="1" destOrd="0" presId="urn:microsoft.com/office/officeart/2017/3/layout/DropPinTimeline"/>
    <dgm:cxn modelId="{9254F2DC-2376-480E-935B-EDCD5E72826C}" type="presParOf" srcId="{BC1D61EF-93EA-4E3D-AED1-FC257FA6B8E1}" destId="{CC6FBEBA-9EBE-46B8-8927-E122DD403AFB}" srcOrd="2" destOrd="0" presId="urn:microsoft.com/office/officeart/2017/3/layout/DropPinTimeline"/>
    <dgm:cxn modelId="{5398C8DA-5A17-49BA-A3BE-3798D9994FBE}" type="presParOf" srcId="{BC1D61EF-93EA-4E3D-AED1-FC257FA6B8E1}" destId="{08DF0EDD-9289-475B-8996-DF498DB04F32}" srcOrd="3" destOrd="0" presId="urn:microsoft.com/office/officeart/2017/3/layout/DropPinTimeline"/>
    <dgm:cxn modelId="{33AF7A1C-23E4-4D40-8A30-7571C35C29D3}" type="presParOf" srcId="{BC1D61EF-93EA-4E3D-AED1-FC257FA6B8E1}" destId="{FC7DC06E-E434-4168-AB91-B016DB307825}" srcOrd="4" destOrd="0" presId="urn:microsoft.com/office/officeart/2017/3/layout/DropPinTimeline"/>
    <dgm:cxn modelId="{C5A89C73-C291-441F-B1A1-7C9D62F8BA1C}" type="presParOf" srcId="{BC1D61EF-93EA-4E3D-AED1-FC257FA6B8E1}" destId="{7EBE8E9D-2D26-4CD4-B0E5-E38E006BB29E}" srcOrd="5" destOrd="0" presId="urn:microsoft.com/office/officeart/2017/3/layout/DropPinTimeline"/>
    <dgm:cxn modelId="{DA720A48-61D6-4E42-9488-F613C3B2A047}" type="presParOf" srcId="{2E93FE4A-A553-4270-832B-9BDEA30FB65C}" destId="{D3F20AAB-61B4-44AB-B205-261BB61DF574}" srcOrd="1" destOrd="0" presId="urn:microsoft.com/office/officeart/2017/3/layout/DropPinTimeline"/>
    <dgm:cxn modelId="{3772450B-010F-41F2-AEDF-320852B77DC6}" type="presParOf" srcId="{2E93FE4A-A553-4270-832B-9BDEA30FB65C}" destId="{9EE13B70-BCC2-49F7-9BBA-1E56F7CC1B33}" srcOrd="2" destOrd="0" presId="urn:microsoft.com/office/officeart/2017/3/layout/DropPinTimeline"/>
    <dgm:cxn modelId="{9DBD9C38-C181-4239-9F8E-466E97B0B8F0}" type="presParOf" srcId="{9EE13B70-BCC2-49F7-9BBA-1E56F7CC1B33}" destId="{311B6748-D422-4402-B34B-1DBE989E921D}" srcOrd="0" destOrd="0" presId="urn:microsoft.com/office/officeart/2017/3/layout/DropPinTimeline"/>
    <dgm:cxn modelId="{EEBCDE6E-D4AD-4FBA-AF7C-A98A59F7F6EE}" type="presParOf" srcId="{9EE13B70-BCC2-49F7-9BBA-1E56F7CC1B33}" destId="{D91CD61C-1E34-47F0-9424-13CC92617B54}" srcOrd="1" destOrd="0" presId="urn:microsoft.com/office/officeart/2017/3/layout/DropPinTimeline"/>
    <dgm:cxn modelId="{05702A72-375B-402D-9ACE-C3383CB7FF6A}" type="presParOf" srcId="{D91CD61C-1E34-47F0-9424-13CC92617B54}" destId="{2FB5C912-4424-46BA-BC1C-06B9E898BC4D}" srcOrd="0" destOrd="0" presId="urn:microsoft.com/office/officeart/2017/3/layout/DropPinTimeline"/>
    <dgm:cxn modelId="{948E5D54-9466-4E38-9D3F-29951767FFE2}" type="presParOf" srcId="{D91CD61C-1E34-47F0-9424-13CC92617B54}" destId="{6F6409C7-0E71-499A-BA21-D11D85308ED1}" srcOrd="1" destOrd="0" presId="urn:microsoft.com/office/officeart/2017/3/layout/DropPinTimeline"/>
    <dgm:cxn modelId="{B7854701-44A9-4604-963D-7BFB2A7466B9}" type="presParOf" srcId="{9EE13B70-BCC2-49F7-9BBA-1E56F7CC1B33}" destId="{FCFB94AC-436D-4558-BF82-6255A53A0ADE}" srcOrd="2" destOrd="0" presId="urn:microsoft.com/office/officeart/2017/3/layout/DropPinTimeline"/>
    <dgm:cxn modelId="{7D09798A-2A92-4ECA-92F1-4FF26EDEE789}" type="presParOf" srcId="{9EE13B70-BCC2-49F7-9BBA-1E56F7CC1B33}" destId="{5CB0CE8F-8716-4938-BBED-0BAA92815B06}" srcOrd="3" destOrd="0" presId="urn:microsoft.com/office/officeart/2017/3/layout/DropPinTimeline"/>
    <dgm:cxn modelId="{1F133851-6213-4261-B011-B4E5A77264F1}" type="presParOf" srcId="{9EE13B70-BCC2-49F7-9BBA-1E56F7CC1B33}" destId="{98899B77-DE12-4A17-AE22-A5634B2C4E5B}" srcOrd="4" destOrd="0" presId="urn:microsoft.com/office/officeart/2017/3/layout/DropPinTimeline"/>
    <dgm:cxn modelId="{558A92FB-7F23-4D8D-BBCD-249D3506F5C9}" type="presParOf" srcId="{9EE13B70-BCC2-49F7-9BBA-1E56F7CC1B33}" destId="{C68A86C0-9A4D-44FA-88B4-6B7D9CD4ECC3}" srcOrd="5" destOrd="0" presId="urn:microsoft.com/office/officeart/2017/3/layout/DropPinTimeline"/>
    <dgm:cxn modelId="{503489E7-1ACD-4922-945C-6948727A468D}" type="presParOf" srcId="{2E93FE4A-A553-4270-832B-9BDEA30FB65C}" destId="{A288A639-4C28-4733-AFB2-CC618F3DF7F2}" srcOrd="3" destOrd="0" presId="urn:microsoft.com/office/officeart/2017/3/layout/DropPinTimeline"/>
    <dgm:cxn modelId="{B4ED215C-333E-45BA-BBF5-69E552530215}" type="presParOf" srcId="{2E93FE4A-A553-4270-832B-9BDEA30FB65C}" destId="{7A67BDEE-E54A-4C0F-AF99-6104BCB1DF9A}" srcOrd="4" destOrd="0" presId="urn:microsoft.com/office/officeart/2017/3/layout/DropPinTimeline"/>
    <dgm:cxn modelId="{96E673FC-B501-49F4-8983-0984D6CC1EA9}" type="presParOf" srcId="{7A67BDEE-E54A-4C0F-AF99-6104BCB1DF9A}" destId="{68721BEE-854B-4BF4-8221-B4D665F86700}" srcOrd="0" destOrd="0" presId="urn:microsoft.com/office/officeart/2017/3/layout/DropPinTimeline"/>
    <dgm:cxn modelId="{C12F0D86-93F6-42A2-B605-4A5C1957CA53}" type="presParOf" srcId="{7A67BDEE-E54A-4C0F-AF99-6104BCB1DF9A}" destId="{E4A22096-1FFC-4B7B-8F41-563D1F37C1B7}" srcOrd="1" destOrd="0" presId="urn:microsoft.com/office/officeart/2017/3/layout/DropPinTimeline"/>
    <dgm:cxn modelId="{3FEA4FFA-5350-4E59-A47C-E6314914AD5B}" type="presParOf" srcId="{E4A22096-1FFC-4B7B-8F41-563D1F37C1B7}" destId="{79111A00-9CB3-4B26-A9E6-9F93CDFFA8A1}" srcOrd="0" destOrd="0" presId="urn:microsoft.com/office/officeart/2017/3/layout/DropPinTimeline"/>
    <dgm:cxn modelId="{4E0BD806-06D5-472C-A4A0-82586F6BE538}" type="presParOf" srcId="{E4A22096-1FFC-4B7B-8F41-563D1F37C1B7}" destId="{C2CF770E-DA10-4280-90DE-C58441D287EB}" srcOrd="1" destOrd="0" presId="urn:microsoft.com/office/officeart/2017/3/layout/DropPinTimeline"/>
    <dgm:cxn modelId="{311C009C-8078-45C3-9858-15FF6EB901A3}" type="presParOf" srcId="{7A67BDEE-E54A-4C0F-AF99-6104BCB1DF9A}" destId="{76CDDA83-D032-4C81-B695-340FCD0049CC}" srcOrd="2" destOrd="0" presId="urn:microsoft.com/office/officeart/2017/3/layout/DropPinTimeline"/>
    <dgm:cxn modelId="{C5860C4A-7D41-45A5-8D5C-5A8361CD27F9}" type="presParOf" srcId="{7A67BDEE-E54A-4C0F-AF99-6104BCB1DF9A}" destId="{8C014978-80BF-4F90-BD25-06FEE860A2DC}" srcOrd="3" destOrd="0" presId="urn:microsoft.com/office/officeart/2017/3/layout/DropPinTimeline"/>
    <dgm:cxn modelId="{BC28624E-4DC3-4F0A-8E6F-E627E146F9A3}" type="presParOf" srcId="{7A67BDEE-E54A-4C0F-AF99-6104BCB1DF9A}" destId="{8691DB7D-82FD-420A-90CA-B75F5EDD9EBB}" srcOrd="4" destOrd="0" presId="urn:microsoft.com/office/officeart/2017/3/layout/DropPinTimeline"/>
    <dgm:cxn modelId="{3161B997-EB56-403E-A850-F808FBB45F48}" type="presParOf" srcId="{7A67BDEE-E54A-4C0F-AF99-6104BCB1DF9A}" destId="{53940C69-BDD3-4A1A-ADDE-5891399CAE4F}" srcOrd="5" destOrd="0" presId="urn:microsoft.com/office/officeart/2017/3/layout/DropPinTimeline"/>
    <dgm:cxn modelId="{75998592-200E-401C-96FC-D83714053464}" type="presParOf" srcId="{2E93FE4A-A553-4270-832B-9BDEA30FB65C}" destId="{1C46B4F3-8685-40D3-91F5-3DD2940B4FA6}" srcOrd="5" destOrd="0" presId="urn:microsoft.com/office/officeart/2017/3/layout/DropPinTimeline"/>
    <dgm:cxn modelId="{0E2E8425-423A-4656-83AE-9B6DB47B637A}" type="presParOf" srcId="{2E93FE4A-A553-4270-832B-9BDEA30FB65C}" destId="{74ED7346-F3C7-4BB4-B9FD-D6966F891325}" srcOrd="6" destOrd="0" presId="urn:microsoft.com/office/officeart/2017/3/layout/DropPinTimeline"/>
    <dgm:cxn modelId="{8A272911-7CEC-439C-A31A-6EBB32C83857}" type="presParOf" srcId="{74ED7346-F3C7-4BB4-B9FD-D6966F891325}" destId="{435BE630-3C85-40C2-BFB4-D998CB936967}" srcOrd="0" destOrd="0" presId="urn:microsoft.com/office/officeart/2017/3/layout/DropPinTimeline"/>
    <dgm:cxn modelId="{212EBB96-37D9-4549-AC38-9CD251B9D4E2}" type="presParOf" srcId="{74ED7346-F3C7-4BB4-B9FD-D6966F891325}" destId="{C3CF1DBD-6C87-4C49-8BFA-58903C2E660A}" srcOrd="1" destOrd="0" presId="urn:microsoft.com/office/officeart/2017/3/layout/DropPinTimeline"/>
    <dgm:cxn modelId="{4CC036FF-5873-46F8-A3BB-684AB93FEA86}" type="presParOf" srcId="{C3CF1DBD-6C87-4C49-8BFA-58903C2E660A}" destId="{1FAE1F92-725A-4F29-A363-93253E00E034}" srcOrd="0" destOrd="0" presId="urn:microsoft.com/office/officeart/2017/3/layout/DropPinTimeline"/>
    <dgm:cxn modelId="{BD2F0355-FDC7-4F83-9D36-F8FA9ADFDF16}" type="presParOf" srcId="{C3CF1DBD-6C87-4C49-8BFA-58903C2E660A}" destId="{3C6D9B9D-90C0-44E4-B070-11F0C10CB56D}" srcOrd="1" destOrd="0" presId="urn:microsoft.com/office/officeart/2017/3/layout/DropPinTimeline"/>
    <dgm:cxn modelId="{91D16A0E-BF7D-4295-A1E6-79DC61DC2F9F}" type="presParOf" srcId="{74ED7346-F3C7-4BB4-B9FD-D6966F891325}" destId="{324DF8F4-CAC1-4CB8-A5AB-39AC95B71410}" srcOrd="2" destOrd="0" presId="urn:microsoft.com/office/officeart/2017/3/layout/DropPinTimeline"/>
    <dgm:cxn modelId="{17E692AE-477B-41AB-9C1D-B839CA32F54A}" type="presParOf" srcId="{74ED7346-F3C7-4BB4-B9FD-D6966F891325}" destId="{6B653291-1114-4459-ADAB-5CDDC6A80B34}" srcOrd="3" destOrd="0" presId="urn:microsoft.com/office/officeart/2017/3/layout/DropPinTimeline"/>
    <dgm:cxn modelId="{A9E48366-2754-4F52-8C35-1B700A426ED6}" type="presParOf" srcId="{74ED7346-F3C7-4BB4-B9FD-D6966F891325}" destId="{96AC31E2-5CF4-4BDC-A071-BB6C149B64C1}" srcOrd="4" destOrd="0" presId="urn:microsoft.com/office/officeart/2017/3/layout/DropPinTimeline"/>
    <dgm:cxn modelId="{8009D99F-488B-4225-B87A-ADEA90BCB83A}" type="presParOf" srcId="{74ED7346-F3C7-4BB4-B9FD-D6966F891325}" destId="{EA970A97-A875-47B4-B11D-123A650A043E}" srcOrd="5" destOrd="0" presId="urn:microsoft.com/office/officeart/2017/3/layout/DropPinTimeline"/>
    <dgm:cxn modelId="{47FEB286-1FE9-4410-B51B-42C7281E4CA3}" type="presParOf" srcId="{2E93FE4A-A553-4270-832B-9BDEA30FB65C}" destId="{8D04482A-8454-426B-BC38-196614EC6BB4}" srcOrd="7" destOrd="0" presId="urn:microsoft.com/office/officeart/2017/3/layout/DropPinTimeline"/>
    <dgm:cxn modelId="{3B61058E-3D97-47B1-8405-26F214E03A35}" type="presParOf" srcId="{2E93FE4A-A553-4270-832B-9BDEA30FB65C}" destId="{29A6386A-92A3-40AA-99CC-8C5C2732DDEF}" srcOrd="8" destOrd="0" presId="urn:microsoft.com/office/officeart/2017/3/layout/DropPinTimeline"/>
    <dgm:cxn modelId="{F30505BD-94A5-4646-B471-E855FD4EA8BA}" type="presParOf" srcId="{29A6386A-92A3-40AA-99CC-8C5C2732DDEF}" destId="{281D6ECB-BEF1-432E-8E9B-723C702AB5E0}" srcOrd="0" destOrd="0" presId="urn:microsoft.com/office/officeart/2017/3/layout/DropPinTimeline"/>
    <dgm:cxn modelId="{0A9B6DE1-2F64-47E4-9BB7-9F5FA40E3249}" type="presParOf" srcId="{29A6386A-92A3-40AA-99CC-8C5C2732DDEF}" destId="{7FB46F17-99C0-43AE-A565-60C0BE13D8C1}" srcOrd="1" destOrd="0" presId="urn:microsoft.com/office/officeart/2017/3/layout/DropPinTimeline"/>
    <dgm:cxn modelId="{4CE6A02A-BB9F-463F-AB2C-B3AE0CFFC947}" type="presParOf" srcId="{7FB46F17-99C0-43AE-A565-60C0BE13D8C1}" destId="{E327EACC-9675-44AF-8EAD-14A6D2F3BC55}" srcOrd="0" destOrd="0" presId="urn:microsoft.com/office/officeart/2017/3/layout/DropPinTimeline"/>
    <dgm:cxn modelId="{B0AF7398-6EEE-4F31-B4B2-BB4EDCF9362C}" type="presParOf" srcId="{7FB46F17-99C0-43AE-A565-60C0BE13D8C1}" destId="{54C87180-D694-48D2-A9CE-65A8184BA505}" srcOrd="1" destOrd="0" presId="urn:microsoft.com/office/officeart/2017/3/layout/DropPinTimeline"/>
    <dgm:cxn modelId="{40E7741A-4353-4E32-8861-592353CF6C91}" type="presParOf" srcId="{29A6386A-92A3-40AA-99CC-8C5C2732DDEF}" destId="{FB62D0DD-530E-43EF-B0BA-3C764E15EF73}" srcOrd="2" destOrd="0" presId="urn:microsoft.com/office/officeart/2017/3/layout/DropPinTimeline"/>
    <dgm:cxn modelId="{528879D8-E87D-4F0E-918E-455B4C031A97}" type="presParOf" srcId="{29A6386A-92A3-40AA-99CC-8C5C2732DDEF}" destId="{EAE6C80B-6652-4623-988F-197DA58E4FAF}" srcOrd="3" destOrd="0" presId="urn:microsoft.com/office/officeart/2017/3/layout/DropPinTimeline"/>
    <dgm:cxn modelId="{D2BD09CB-95E6-4F99-B377-28A9DFA1F7B2}" type="presParOf" srcId="{29A6386A-92A3-40AA-99CC-8C5C2732DDEF}" destId="{55EED495-1A6E-46E6-A6C4-374111675920}" srcOrd="4" destOrd="0" presId="urn:microsoft.com/office/officeart/2017/3/layout/DropPinTimeline"/>
    <dgm:cxn modelId="{7EB7C702-9FD4-49D9-AF79-E574E20EF29B}" type="presParOf" srcId="{29A6386A-92A3-40AA-99CC-8C5C2732DDEF}" destId="{6FE8A624-4204-4F93-BAED-12DD0196D14C}" srcOrd="5" destOrd="0" presId="urn:microsoft.com/office/officeart/2017/3/layout/DropPinTimeline"/>
    <dgm:cxn modelId="{5A1F3577-4F21-4181-A2BE-57453D88CE2D}" type="presParOf" srcId="{2E93FE4A-A553-4270-832B-9BDEA30FB65C}" destId="{BD2B4FFB-9894-4A34-9083-160ADBF6DF13}" srcOrd="9" destOrd="0" presId="urn:microsoft.com/office/officeart/2017/3/layout/DropPinTimeline"/>
    <dgm:cxn modelId="{B2BA31FC-5EB2-4A1D-8D99-CD6703761604}" type="presParOf" srcId="{2E93FE4A-A553-4270-832B-9BDEA30FB65C}" destId="{6578D532-6D2A-4BB6-B0EB-4C023AF2A5B1}" srcOrd="10" destOrd="0" presId="urn:microsoft.com/office/officeart/2017/3/layout/DropPinTimeline"/>
    <dgm:cxn modelId="{70D8FF17-FFD4-4AA5-84D2-D1F2373880E2}" type="presParOf" srcId="{6578D532-6D2A-4BB6-B0EB-4C023AF2A5B1}" destId="{12BF96B4-9A3C-4F91-802F-8AC9FEA7C391}" srcOrd="0" destOrd="0" presId="urn:microsoft.com/office/officeart/2017/3/layout/DropPinTimeline"/>
    <dgm:cxn modelId="{0110F224-EE5E-4315-A939-522BEF2EB8B5}" type="presParOf" srcId="{6578D532-6D2A-4BB6-B0EB-4C023AF2A5B1}" destId="{365C1E4D-A048-482F-A1BC-666DA019F0B5}" srcOrd="1" destOrd="0" presId="urn:microsoft.com/office/officeart/2017/3/layout/DropPinTimeline"/>
    <dgm:cxn modelId="{10755838-78D0-4C3C-A2DB-26BF6575C9F9}" type="presParOf" srcId="{365C1E4D-A048-482F-A1BC-666DA019F0B5}" destId="{E3AFF5B5-08FE-48DE-9625-5AF502A474B4}" srcOrd="0" destOrd="0" presId="urn:microsoft.com/office/officeart/2017/3/layout/DropPinTimeline"/>
    <dgm:cxn modelId="{4C859204-07DD-4277-9A57-AFBF50D4E79C}" type="presParOf" srcId="{365C1E4D-A048-482F-A1BC-666DA019F0B5}" destId="{C99D6EEF-05C7-4733-93E1-CDDFEBDA7034}" srcOrd="1" destOrd="0" presId="urn:microsoft.com/office/officeart/2017/3/layout/DropPinTimeline"/>
    <dgm:cxn modelId="{F4D4C5DC-9984-4A76-BF9D-44901D2B8A52}" type="presParOf" srcId="{6578D532-6D2A-4BB6-B0EB-4C023AF2A5B1}" destId="{29D816EB-039A-4B65-93FC-1172D9240710}" srcOrd="2" destOrd="0" presId="urn:microsoft.com/office/officeart/2017/3/layout/DropPinTimeline"/>
    <dgm:cxn modelId="{C7C3AE0C-310C-4B8F-8780-C43BB190B8DD}" type="presParOf" srcId="{6578D532-6D2A-4BB6-B0EB-4C023AF2A5B1}" destId="{C95F2FFF-2F91-4700-90AC-74FB040CAD4C}" srcOrd="3" destOrd="0" presId="urn:microsoft.com/office/officeart/2017/3/layout/DropPinTimeline"/>
    <dgm:cxn modelId="{49B8A695-091A-4C2A-ABDA-88E0A54D756F}" type="presParOf" srcId="{6578D532-6D2A-4BB6-B0EB-4C023AF2A5B1}" destId="{3C621A07-6085-4701-B9E4-C08A0F3FFA33}" srcOrd="4" destOrd="0" presId="urn:microsoft.com/office/officeart/2017/3/layout/DropPinTimeline"/>
    <dgm:cxn modelId="{F90FED5C-2174-4EFD-9168-09EE7AA4B612}" type="presParOf" srcId="{6578D532-6D2A-4BB6-B0EB-4C023AF2A5B1}" destId="{F88D555E-3C8E-4DEE-BFEA-C906415563E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3A754-0E51-4831-B9A9-59E6417B0D0F}">
      <dsp:nvSpPr>
        <dsp:cNvPr id="0" name=""/>
        <dsp:cNvSpPr/>
      </dsp:nvSpPr>
      <dsp:spPr>
        <a:xfrm>
          <a:off x="0" y="2813713"/>
          <a:ext cx="11996427"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6F3E090-7733-4D1E-8FBE-0F138749C7B5}">
      <dsp:nvSpPr>
        <dsp:cNvPr id="0" name=""/>
        <dsp:cNvSpPr/>
      </dsp:nvSpPr>
      <dsp:spPr>
        <a:xfrm rot="8100000">
          <a:off x="91383" y="648528"/>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CE1DA1-6C4B-4FC0-ABCB-58CBB1311F93}">
      <dsp:nvSpPr>
        <dsp:cNvPr id="0" name=""/>
        <dsp:cNvSpPr/>
      </dsp:nvSpPr>
      <dsp:spPr>
        <a:xfrm>
          <a:off x="137340" y="694484"/>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6FBEBA-9EBE-46B8-8927-E122DD403AFB}">
      <dsp:nvSpPr>
        <dsp:cNvPr id="0" name=""/>
        <dsp:cNvSpPr/>
      </dsp:nvSpPr>
      <dsp:spPr>
        <a:xfrm>
          <a:off x="572443" y="1147994"/>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a:solidFill>
                <a:srgbClr val="000000"/>
              </a:solidFill>
              <a:latin typeface="Calibri" panose="020F0502020204030204"/>
              <a:ea typeface="+mn-ea"/>
              <a:cs typeface="+mn-cs"/>
            </a:rPr>
            <a:t>Release of RFP</a:t>
          </a:r>
          <a:endParaRPr lang="en-US" sz="1400" b="0" kern="1200">
            <a:solidFill>
              <a:srgbClr val="000000"/>
            </a:solidFill>
            <a:ea typeface="+mn-ea"/>
            <a:cs typeface="+mn-cs"/>
          </a:endParaRPr>
        </a:p>
      </dsp:txBody>
      <dsp:txXfrm>
        <a:off x="572443" y="1147994"/>
        <a:ext cx="2850029" cy="1665718"/>
      </dsp:txXfrm>
    </dsp:sp>
    <dsp:sp modelId="{08DF0EDD-9289-475B-8996-DF498DB04F32}">
      <dsp:nvSpPr>
        <dsp:cNvPr id="0" name=""/>
        <dsp:cNvSpPr/>
      </dsp:nvSpPr>
      <dsp:spPr>
        <a:xfrm>
          <a:off x="572443" y="562742"/>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a:solidFill>
                <a:srgbClr val="000000"/>
              </a:solidFill>
              <a:latin typeface="Calibri" panose="020F0502020204030204"/>
              <a:ea typeface="+mn-ea"/>
              <a:cs typeface="+mn-cs"/>
            </a:rPr>
            <a:t>April 13, 2026</a:t>
          </a:r>
        </a:p>
      </dsp:txBody>
      <dsp:txXfrm>
        <a:off x="572443" y="562742"/>
        <a:ext cx="2850029" cy="585252"/>
      </dsp:txXfrm>
    </dsp:sp>
    <dsp:sp modelId="{FC7DC06E-E434-4168-AB91-B016DB307825}">
      <dsp:nvSpPr>
        <dsp:cNvPr id="0" name=""/>
        <dsp:cNvSpPr/>
      </dsp:nvSpPr>
      <dsp:spPr>
        <a:xfrm>
          <a:off x="298224" y="1147994"/>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9E5A13-3FB5-4A4B-8FCC-B90C418EF829}">
      <dsp:nvSpPr>
        <dsp:cNvPr id="0" name=""/>
        <dsp:cNvSpPr/>
      </dsp:nvSpPr>
      <dsp:spPr>
        <a:xfrm>
          <a:off x="245681"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5C912-4424-46BA-BC1C-06B9E898BC4D}">
      <dsp:nvSpPr>
        <dsp:cNvPr id="0" name=""/>
        <dsp:cNvSpPr/>
      </dsp:nvSpPr>
      <dsp:spPr>
        <a:xfrm rot="18900000">
          <a:off x="1801373" y="4565217"/>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409C7-0E71-499A-BA21-D11D85308ED1}">
      <dsp:nvSpPr>
        <dsp:cNvPr id="0" name=""/>
        <dsp:cNvSpPr/>
      </dsp:nvSpPr>
      <dsp:spPr>
        <a:xfrm>
          <a:off x="1847330" y="4611173"/>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CFB94AC-436D-4558-BF82-6255A53A0ADE}">
      <dsp:nvSpPr>
        <dsp:cNvPr id="0" name=""/>
        <dsp:cNvSpPr/>
      </dsp:nvSpPr>
      <dsp:spPr>
        <a:xfrm>
          <a:off x="2300730" y="2813713"/>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i="0" kern="1200">
              <a:solidFill>
                <a:srgbClr val="000000"/>
              </a:solidFill>
              <a:latin typeface="Calibri" panose="020F0502020204030204"/>
              <a:ea typeface="+mn-ea"/>
              <a:cs typeface="+mn-cs"/>
            </a:rPr>
            <a:t>Webinar</a:t>
          </a:r>
        </a:p>
        <a:p>
          <a:pPr marL="0" lvl="0" indent="0" algn="l" defTabSz="622300" rtl="0">
            <a:lnSpc>
              <a:spcPct val="90000"/>
            </a:lnSpc>
            <a:spcBef>
              <a:spcPct val="0"/>
            </a:spcBef>
            <a:spcAft>
              <a:spcPct val="35000"/>
            </a:spcAft>
            <a:buNone/>
          </a:pPr>
          <a:r>
            <a:rPr lang="en-US" sz="1400" kern="1200">
              <a:solidFill>
                <a:srgbClr val="000000"/>
              </a:solidFill>
              <a:latin typeface="Calibri" panose="020F0502020204030204"/>
              <a:ea typeface="+mn-ea"/>
              <a:cs typeface="+mn-cs"/>
            </a:rPr>
            <a:t>Opportunity to review RFP material, submit questions, etc. </a:t>
          </a:r>
        </a:p>
      </dsp:txBody>
      <dsp:txXfrm>
        <a:off x="2300730" y="2813713"/>
        <a:ext cx="2850029" cy="1665718"/>
      </dsp:txXfrm>
    </dsp:sp>
    <dsp:sp modelId="{5CB0CE8F-8716-4938-BBED-0BAA92815B06}">
      <dsp:nvSpPr>
        <dsp:cNvPr id="0" name=""/>
        <dsp:cNvSpPr/>
      </dsp:nvSpPr>
      <dsp:spPr>
        <a:xfrm>
          <a:off x="2300730" y="4479431"/>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a:solidFill>
                <a:srgbClr val="000000"/>
              </a:solidFill>
              <a:latin typeface="Calibri" panose="020F0502020204030204"/>
              <a:ea typeface="+mn-ea"/>
              <a:cs typeface="+mn-cs"/>
            </a:rPr>
            <a:t>April 16, 2026</a:t>
          </a:r>
          <a:endParaRPr lang="en-US" sz="1900" kern="1200">
            <a:solidFill>
              <a:srgbClr val="000000"/>
            </a:solidFill>
            <a:ea typeface="+mn-ea"/>
            <a:cs typeface="+mn-cs"/>
          </a:endParaRPr>
        </a:p>
      </dsp:txBody>
      <dsp:txXfrm>
        <a:off x="2300730" y="4479431"/>
        <a:ext cx="2850029" cy="585252"/>
      </dsp:txXfrm>
    </dsp:sp>
    <dsp:sp modelId="{98899B77-DE12-4A17-AE22-A5634B2C4E5B}">
      <dsp:nvSpPr>
        <dsp:cNvPr id="0" name=""/>
        <dsp:cNvSpPr/>
      </dsp:nvSpPr>
      <dsp:spPr>
        <a:xfrm>
          <a:off x="2008213" y="2813713"/>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11B6748-D422-4402-B34B-1DBE989E921D}">
      <dsp:nvSpPr>
        <dsp:cNvPr id="0" name=""/>
        <dsp:cNvSpPr/>
      </dsp:nvSpPr>
      <dsp:spPr>
        <a:xfrm>
          <a:off x="1955671"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11A00-9CB3-4B26-A9E6-9F93CDFFA8A1}">
      <dsp:nvSpPr>
        <dsp:cNvPr id="0" name=""/>
        <dsp:cNvSpPr/>
      </dsp:nvSpPr>
      <dsp:spPr>
        <a:xfrm rot="8100000">
          <a:off x="3511363" y="648528"/>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F770E-DA10-4280-90DE-C58441D287EB}">
      <dsp:nvSpPr>
        <dsp:cNvPr id="0" name=""/>
        <dsp:cNvSpPr/>
      </dsp:nvSpPr>
      <dsp:spPr>
        <a:xfrm>
          <a:off x="3557319" y="694484"/>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6CDDA83-D032-4C81-B695-340FCD0049CC}">
      <dsp:nvSpPr>
        <dsp:cNvPr id="0" name=""/>
        <dsp:cNvSpPr/>
      </dsp:nvSpPr>
      <dsp:spPr>
        <a:xfrm>
          <a:off x="4010719" y="1147994"/>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a:solidFill>
                <a:srgbClr val="000000"/>
              </a:solidFill>
              <a:latin typeface="Calibri" panose="020F0502020204030204"/>
              <a:ea typeface="+mn-ea"/>
              <a:cs typeface="+mn-cs"/>
            </a:rPr>
            <a:t>Questions due to </a:t>
          </a:r>
          <a:r>
            <a:rPr lang="en-US" sz="1400" b="0" kern="1200" err="1">
              <a:solidFill>
                <a:srgbClr val="000000"/>
              </a:solidFill>
              <a:latin typeface="Calibri" panose="020F0502020204030204"/>
              <a:ea typeface="+mn-ea"/>
              <a:cs typeface="+mn-cs"/>
            </a:rPr>
            <a:t>MassCEC</a:t>
          </a:r>
          <a:r>
            <a:rPr lang="en-US" sz="1400" b="0" kern="1200">
              <a:solidFill>
                <a:srgbClr val="000000"/>
              </a:solidFill>
              <a:latin typeface="Calibri" panose="020F0502020204030204"/>
              <a:ea typeface="+mn-ea"/>
              <a:cs typeface="+mn-cs"/>
            </a:rPr>
            <a:t> via email to </a:t>
          </a:r>
          <a:r>
            <a:rPr lang="en-US" sz="1400" b="0" kern="1200">
              <a:solidFill>
                <a:srgbClr val="000000"/>
              </a:solidFill>
              <a:latin typeface="Calibri" panose="020F0502020204030204"/>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CleanTransportation@MassCEC.com</a:t>
          </a:r>
          <a:r>
            <a:rPr lang="en-US" sz="1400" b="0" kern="1200">
              <a:solidFill>
                <a:srgbClr val="000000"/>
              </a:solidFill>
              <a:latin typeface="Calibri" panose="020F0502020204030204"/>
              <a:ea typeface="+mn-ea"/>
              <a:cs typeface="+mn-cs"/>
            </a:rPr>
            <a:t> by </a:t>
          </a:r>
          <a:r>
            <a:rPr lang="en-US" sz="1400" b="1" kern="1200">
              <a:solidFill>
                <a:srgbClr val="000000"/>
              </a:solidFill>
              <a:latin typeface="Calibri" panose="020F0502020204030204"/>
              <a:ea typeface="+mn-ea"/>
              <a:cs typeface="+mn-cs"/>
            </a:rPr>
            <a:t>4:59 PM ET</a:t>
          </a:r>
          <a:r>
            <a:rPr lang="en-US" sz="1400" b="0" kern="1200">
              <a:solidFill>
                <a:srgbClr val="000000"/>
              </a:solidFill>
              <a:latin typeface="Calibri" panose="020F0502020204030204"/>
              <a:ea typeface="+mn-ea"/>
              <a:cs typeface="+mn-cs"/>
            </a:rPr>
            <a:t>.  </a:t>
          </a:r>
          <a:endParaRPr lang="en-US" sz="1400" b="0" kern="1200">
            <a:solidFill>
              <a:srgbClr val="000000"/>
            </a:solidFill>
            <a:ea typeface="+mn-ea"/>
            <a:cs typeface="+mn-cs"/>
          </a:endParaRPr>
        </a:p>
      </dsp:txBody>
      <dsp:txXfrm>
        <a:off x="4010719" y="1147994"/>
        <a:ext cx="2850029" cy="1665718"/>
      </dsp:txXfrm>
    </dsp:sp>
    <dsp:sp modelId="{8C014978-80BF-4F90-BD25-06FEE860A2DC}">
      <dsp:nvSpPr>
        <dsp:cNvPr id="0" name=""/>
        <dsp:cNvSpPr/>
      </dsp:nvSpPr>
      <dsp:spPr>
        <a:xfrm>
          <a:off x="4010719" y="562742"/>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u="none" kern="1200">
              <a:solidFill>
                <a:srgbClr val="000000"/>
              </a:solidFill>
              <a:latin typeface="Calibri" panose="020F0502020204030204"/>
              <a:ea typeface="+mn-ea"/>
              <a:cs typeface="+mn-cs"/>
            </a:rPr>
            <a:t>April 29, 2026</a:t>
          </a:r>
          <a:endParaRPr lang="en-US" sz="1900" u="none" kern="1200">
            <a:solidFill>
              <a:srgbClr val="000000"/>
            </a:solidFill>
            <a:ea typeface="+mn-ea"/>
            <a:cs typeface="+mn-cs"/>
          </a:endParaRPr>
        </a:p>
      </dsp:txBody>
      <dsp:txXfrm>
        <a:off x="4010719" y="562742"/>
        <a:ext cx="2850029" cy="585252"/>
      </dsp:txXfrm>
    </dsp:sp>
    <dsp:sp modelId="{8691DB7D-82FD-420A-90CA-B75F5EDD9EBB}">
      <dsp:nvSpPr>
        <dsp:cNvPr id="0" name=""/>
        <dsp:cNvSpPr/>
      </dsp:nvSpPr>
      <dsp:spPr>
        <a:xfrm>
          <a:off x="3718203" y="1147994"/>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8721BEE-854B-4BF4-8221-B4D665F86700}">
      <dsp:nvSpPr>
        <dsp:cNvPr id="0" name=""/>
        <dsp:cNvSpPr/>
      </dsp:nvSpPr>
      <dsp:spPr>
        <a:xfrm>
          <a:off x="3665660"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E1F92-725A-4F29-A363-93253E00E034}">
      <dsp:nvSpPr>
        <dsp:cNvPr id="0" name=""/>
        <dsp:cNvSpPr/>
      </dsp:nvSpPr>
      <dsp:spPr>
        <a:xfrm rot="18900000">
          <a:off x="5221353" y="4565217"/>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D9B9D-90C0-44E4-B070-11F0C10CB56D}">
      <dsp:nvSpPr>
        <dsp:cNvPr id="0" name=""/>
        <dsp:cNvSpPr/>
      </dsp:nvSpPr>
      <dsp:spPr>
        <a:xfrm>
          <a:off x="5267309" y="4611173"/>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24DF8F4-CAC1-4CB8-A5AB-39AC95B71410}">
      <dsp:nvSpPr>
        <dsp:cNvPr id="0" name=""/>
        <dsp:cNvSpPr/>
      </dsp:nvSpPr>
      <dsp:spPr>
        <a:xfrm>
          <a:off x="5720709" y="2813713"/>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i="0" kern="1200">
              <a:solidFill>
                <a:srgbClr val="000000"/>
              </a:solidFill>
              <a:latin typeface="Calibri" panose="020F0502020204030204"/>
              <a:ea typeface="+mn-ea"/>
              <a:cs typeface="+mn-cs"/>
            </a:rPr>
            <a:t>Questions with Answers Posted to the </a:t>
          </a:r>
          <a:r>
            <a:rPr lang="en-US" sz="1400" i="0" kern="1200">
              <a:solidFill>
                <a:srgbClr val="000000"/>
              </a:solidFill>
              <a:latin typeface="Calibri" panose="020F0502020204030204"/>
              <a:ea typeface="+mn-ea"/>
              <a:cs typeface="+mn-cs"/>
              <a:hlinkClick xmlns:r="http://schemas.openxmlformats.org/officeDocument/2006/relationships" r:id="rId2"/>
            </a:rPr>
            <a:t>RFP Webpage</a:t>
          </a:r>
          <a:endParaRPr lang="en-US" sz="1400" i="0" kern="1200">
            <a:solidFill>
              <a:srgbClr val="000000"/>
            </a:solidFill>
            <a:latin typeface="Calibri" panose="020F0502020204030204"/>
            <a:ea typeface="+mn-ea"/>
            <a:cs typeface="+mn-cs"/>
            <a:hlinkClick xmlns:r="http://schemas.openxmlformats.org/officeDocument/2006/relationships" r:id="rId3"/>
          </a:endParaRPr>
        </a:p>
      </dsp:txBody>
      <dsp:txXfrm>
        <a:off x="5720709" y="2813713"/>
        <a:ext cx="2850029" cy="1665718"/>
      </dsp:txXfrm>
    </dsp:sp>
    <dsp:sp modelId="{6B653291-1114-4459-ADAB-5CDDC6A80B34}">
      <dsp:nvSpPr>
        <dsp:cNvPr id="0" name=""/>
        <dsp:cNvSpPr/>
      </dsp:nvSpPr>
      <dsp:spPr>
        <a:xfrm>
          <a:off x="5720709" y="4479431"/>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a:solidFill>
                <a:srgbClr val="000000"/>
              </a:solidFill>
              <a:latin typeface="Calibri" panose="020F0502020204030204"/>
              <a:ea typeface="+mn-ea"/>
              <a:cs typeface="+mn-cs"/>
            </a:rPr>
            <a:t>May 6, 2026</a:t>
          </a:r>
        </a:p>
      </dsp:txBody>
      <dsp:txXfrm>
        <a:off x="5720709" y="4479431"/>
        <a:ext cx="2850029" cy="585252"/>
      </dsp:txXfrm>
    </dsp:sp>
    <dsp:sp modelId="{96AC31E2-5CF4-4BDC-A071-BB6C149B64C1}">
      <dsp:nvSpPr>
        <dsp:cNvPr id="0" name=""/>
        <dsp:cNvSpPr/>
      </dsp:nvSpPr>
      <dsp:spPr>
        <a:xfrm>
          <a:off x="5428193" y="2813713"/>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35BE630-3C85-40C2-BFB4-D998CB936967}">
      <dsp:nvSpPr>
        <dsp:cNvPr id="0" name=""/>
        <dsp:cNvSpPr/>
      </dsp:nvSpPr>
      <dsp:spPr>
        <a:xfrm>
          <a:off x="5375650"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7EACC-9675-44AF-8EAD-14A6D2F3BC55}">
      <dsp:nvSpPr>
        <dsp:cNvPr id="0" name=""/>
        <dsp:cNvSpPr/>
      </dsp:nvSpPr>
      <dsp:spPr>
        <a:xfrm rot="8100000">
          <a:off x="6931343" y="648528"/>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87180-D694-48D2-A9CE-65A8184BA505}">
      <dsp:nvSpPr>
        <dsp:cNvPr id="0" name=""/>
        <dsp:cNvSpPr/>
      </dsp:nvSpPr>
      <dsp:spPr>
        <a:xfrm>
          <a:off x="6977299" y="694484"/>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62D0DD-530E-43EF-B0BA-3C764E15EF73}">
      <dsp:nvSpPr>
        <dsp:cNvPr id="0" name=""/>
        <dsp:cNvSpPr/>
      </dsp:nvSpPr>
      <dsp:spPr>
        <a:xfrm>
          <a:off x="7430699" y="1147994"/>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u="none" kern="1200">
              <a:solidFill>
                <a:srgbClr val="000000"/>
              </a:solidFill>
              <a:ea typeface="+mn-ea"/>
              <a:cs typeface="+mn-cs"/>
            </a:rPr>
            <a:t>Transportation Equity Needa and Barriers Assessment RFP Applications due</a:t>
          </a:r>
          <a:r>
            <a:rPr lang="en-US" sz="1400" u="none" kern="1200">
              <a:solidFill>
                <a:srgbClr val="000000"/>
              </a:solidFill>
              <a:latin typeface="Calibri" panose="020F0502020204030204"/>
              <a:ea typeface="+mn-ea"/>
              <a:cs typeface="+mn-cs"/>
            </a:rPr>
            <a:t> </a:t>
          </a:r>
          <a:endParaRPr lang="en-US" sz="1400" u="none" kern="1200">
            <a:solidFill>
              <a:srgbClr val="000000"/>
            </a:solidFill>
            <a:ea typeface="+mn-ea"/>
            <a:cs typeface="+mn-cs"/>
          </a:endParaRPr>
        </a:p>
        <a:p>
          <a:pPr marL="0" lvl="0" indent="0" algn="l" defTabSz="622300">
            <a:lnSpc>
              <a:spcPct val="90000"/>
            </a:lnSpc>
            <a:spcBef>
              <a:spcPct val="0"/>
            </a:spcBef>
            <a:spcAft>
              <a:spcPct val="35000"/>
            </a:spcAft>
            <a:buNone/>
          </a:pPr>
          <a:r>
            <a:rPr lang="en-US" sz="1400" b="0" kern="1200">
              <a:latin typeface="Calibri" panose="020F0502020204030204"/>
              <a:ea typeface="+mn-ea"/>
              <a:cs typeface="+mn-cs"/>
            </a:rPr>
            <a:t>Submit by</a:t>
          </a:r>
          <a:r>
            <a:rPr lang="en-US" sz="1400" b="1" kern="1200">
              <a:latin typeface="Calibri" panose="020F0502020204030204"/>
              <a:ea typeface="+mn-ea"/>
              <a:cs typeface="+mn-cs"/>
            </a:rPr>
            <a:t> 4:59 PM ET.</a:t>
          </a:r>
          <a:r>
            <a:rPr lang="en-US" sz="1400" b="0" kern="1200">
              <a:latin typeface="Calibri" panose="020F0502020204030204"/>
              <a:ea typeface="+mn-ea"/>
              <a:cs typeface="+mn-cs"/>
            </a:rPr>
            <a:t> to </a:t>
          </a:r>
          <a:r>
            <a:rPr lang="en-US" sz="1400" b="0" u="sng" kern="1200">
              <a:latin typeface="Calibri" panose="020F0502020204030204"/>
              <a:ea typeface="+mn-ea"/>
              <a:cs typeface="+mn-cs"/>
            </a:rPr>
            <a:t>CleanTransportation@MassCEC.com</a:t>
          </a:r>
          <a:endParaRPr lang="en-US" sz="1400" u="sng" kern="1200">
            <a:solidFill>
              <a:srgbClr val="000000"/>
            </a:solidFill>
            <a:ea typeface="+mn-ea"/>
            <a:cs typeface="+mn-cs"/>
          </a:endParaRPr>
        </a:p>
      </dsp:txBody>
      <dsp:txXfrm>
        <a:off x="7430699" y="1147994"/>
        <a:ext cx="2850029" cy="1665718"/>
      </dsp:txXfrm>
    </dsp:sp>
    <dsp:sp modelId="{EAE6C80B-6652-4623-988F-197DA58E4FAF}">
      <dsp:nvSpPr>
        <dsp:cNvPr id="0" name=""/>
        <dsp:cNvSpPr/>
      </dsp:nvSpPr>
      <dsp:spPr>
        <a:xfrm>
          <a:off x="7430699" y="562742"/>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solidFill>
                <a:srgbClr val="000000"/>
              </a:solidFill>
              <a:latin typeface="Calibri" panose="020F0502020204030204"/>
              <a:ea typeface="+mn-ea"/>
              <a:cs typeface="+mn-cs"/>
            </a:rPr>
            <a:t>May 22, 2026</a:t>
          </a:r>
          <a:endParaRPr lang="en-US" sz="1900" kern="1200">
            <a:solidFill>
              <a:srgbClr val="000000"/>
            </a:solidFill>
            <a:ea typeface="+mn-ea"/>
            <a:cs typeface="+mn-cs"/>
          </a:endParaRPr>
        </a:p>
      </dsp:txBody>
      <dsp:txXfrm>
        <a:off x="7430699" y="562742"/>
        <a:ext cx="2850029" cy="585252"/>
      </dsp:txXfrm>
    </dsp:sp>
    <dsp:sp modelId="{55EED495-1A6E-46E6-A6C4-374111675920}">
      <dsp:nvSpPr>
        <dsp:cNvPr id="0" name=""/>
        <dsp:cNvSpPr/>
      </dsp:nvSpPr>
      <dsp:spPr>
        <a:xfrm>
          <a:off x="7138183" y="1147994"/>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1D6ECB-BEF1-432E-8E9B-723C702AB5E0}">
      <dsp:nvSpPr>
        <dsp:cNvPr id="0" name=""/>
        <dsp:cNvSpPr/>
      </dsp:nvSpPr>
      <dsp:spPr>
        <a:xfrm>
          <a:off x="7085640"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FF5B5-08FE-48DE-9625-5AF502A474B4}">
      <dsp:nvSpPr>
        <dsp:cNvPr id="0" name=""/>
        <dsp:cNvSpPr/>
      </dsp:nvSpPr>
      <dsp:spPr>
        <a:xfrm rot="18900000">
          <a:off x="8641333" y="4565217"/>
          <a:ext cx="413680" cy="41368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D6EEF-05C7-4733-93E1-CDDFEBDA7034}">
      <dsp:nvSpPr>
        <dsp:cNvPr id="0" name=""/>
        <dsp:cNvSpPr/>
      </dsp:nvSpPr>
      <dsp:spPr>
        <a:xfrm>
          <a:off x="8687289" y="4611173"/>
          <a:ext cx="321767" cy="32176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9D816EB-039A-4B65-93FC-1172D9240710}">
      <dsp:nvSpPr>
        <dsp:cNvPr id="0" name=""/>
        <dsp:cNvSpPr/>
      </dsp:nvSpPr>
      <dsp:spPr>
        <a:xfrm>
          <a:off x="9131540" y="2896011"/>
          <a:ext cx="2850029" cy="166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0" i="0" kern="1200">
              <a:latin typeface="Calibri" panose="020F0502020204030204"/>
              <a:ea typeface="+mn-ea"/>
              <a:cs typeface="+mn-cs"/>
            </a:rPr>
            <a:t>Interviews (if necessary) and award decision</a:t>
          </a:r>
        </a:p>
      </dsp:txBody>
      <dsp:txXfrm>
        <a:off x="9131540" y="2896011"/>
        <a:ext cx="2850029" cy="1665718"/>
      </dsp:txXfrm>
    </dsp:sp>
    <dsp:sp modelId="{C95F2FFF-2F91-4700-90AC-74FB040CAD4C}">
      <dsp:nvSpPr>
        <dsp:cNvPr id="0" name=""/>
        <dsp:cNvSpPr/>
      </dsp:nvSpPr>
      <dsp:spPr>
        <a:xfrm>
          <a:off x="9131540" y="4561729"/>
          <a:ext cx="2850029" cy="58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a:solidFill>
                <a:srgbClr val="000000"/>
              </a:solidFill>
              <a:latin typeface="Calibri" panose="020F0502020204030204"/>
              <a:ea typeface="+mn-ea"/>
              <a:cs typeface="+mn-cs"/>
            </a:rPr>
            <a:t>June 2026</a:t>
          </a:r>
        </a:p>
      </dsp:txBody>
      <dsp:txXfrm>
        <a:off x="9131540" y="4561729"/>
        <a:ext cx="2850029" cy="585252"/>
      </dsp:txXfrm>
    </dsp:sp>
    <dsp:sp modelId="{3C621A07-6085-4701-B9E4-C08A0F3FFA33}">
      <dsp:nvSpPr>
        <dsp:cNvPr id="0" name=""/>
        <dsp:cNvSpPr/>
      </dsp:nvSpPr>
      <dsp:spPr>
        <a:xfrm>
          <a:off x="8848173" y="2813713"/>
          <a:ext cx="0" cy="166571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BF96B4-9A3C-4F91-802F-8AC9FEA7C391}">
      <dsp:nvSpPr>
        <dsp:cNvPr id="0" name=""/>
        <dsp:cNvSpPr/>
      </dsp:nvSpPr>
      <dsp:spPr>
        <a:xfrm>
          <a:off x="8795630" y="2761040"/>
          <a:ext cx="105305" cy="10534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232E5-56DF-0648-9781-01077BCBEFB2}"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05446-6980-1742-B2D3-5594B3AB9A97}" type="slidenum">
              <a:rPr lang="en-US" smtClean="0"/>
              <a:t>‹#›</a:t>
            </a:fld>
            <a:endParaRPr lang="en-US"/>
          </a:p>
        </p:txBody>
      </p:sp>
    </p:spTree>
    <p:extLst>
      <p:ext uri="{BB962C8B-B14F-4D97-AF65-F5344CB8AC3E}">
        <p14:creationId xmlns:p14="http://schemas.microsoft.com/office/powerpoint/2010/main" val="255819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05446-6980-1742-B2D3-5594B3AB9A97}" type="slidenum">
              <a:rPr lang="en-US" smtClean="0"/>
              <a:t>15</a:t>
            </a:fld>
            <a:endParaRPr lang="en-US"/>
          </a:p>
        </p:txBody>
      </p:sp>
    </p:spTree>
    <p:extLst>
      <p:ext uri="{BB962C8B-B14F-4D97-AF65-F5344CB8AC3E}">
        <p14:creationId xmlns:p14="http://schemas.microsoft.com/office/powerpoint/2010/main" val="113675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5E5E6-9FE0-4441-95DB-0945FB7D5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A7FEB-7EEF-3C91-C31A-0EFB129B4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2172C-DCB0-3142-1B5E-BD55B21796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F08C7C-619C-BBC3-62CE-B4054CF4F613}"/>
              </a:ext>
            </a:extLst>
          </p:cNvPr>
          <p:cNvSpPr>
            <a:spLocks noGrp="1"/>
          </p:cNvSpPr>
          <p:nvPr>
            <p:ph type="sldNum" sz="quarter" idx="5"/>
          </p:nvPr>
        </p:nvSpPr>
        <p:spPr/>
        <p:txBody>
          <a:bodyPr/>
          <a:lstStyle/>
          <a:p>
            <a:fld id="{CC805446-6980-1742-B2D3-5594B3AB9A97}" type="slidenum">
              <a:rPr lang="en-US" smtClean="0"/>
              <a:t>16</a:t>
            </a:fld>
            <a:endParaRPr lang="en-US"/>
          </a:p>
        </p:txBody>
      </p:sp>
    </p:spTree>
    <p:extLst>
      <p:ext uri="{BB962C8B-B14F-4D97-AF65-F5344CB8AC3E}">
        <p14:creationId xmlns:p14="http://schemas.microsoft.com/office/powerpoint/2010/main" val="72897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05446-6980-1742-B2D3-5594B3AB9A97}" type="slidenum">
              <a:rPr lang="en-US" smtClean="0"/>
              <a:t>17</a:t>
            </a:fld>
            <a:endParaRPr lang="en-US"/>
          </a:p>
        </p:txBody>
      </p:sp>
    </p:spTree>
    <p:extLst>
      <p:ext uri="{BB962C8B-B14F-4D97-AF65-F5344CB8AC3E}">
        <p14:creationId xmlns:p14="http://schemas.microsoft.com/office/powerpoint/2010/main" val="258618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805446-6980-1742-B2D3-5594B3AB9A97}" type="slidenum">
              <a:rPr lang="en-US" smtClean="0"/>
              <a:t>18</a:t>
            </a:fld>
            <a:endParaRPr lang="en-US"/>
          </a:p>
        </p:txBody>
      </p:sp>
    </p:spTree>
    <p:extLst>
      <p:ext uri="{BB962C8B-B14F-4D97-AF65-F5344CB8AC3E}">
        <p14:creationId xmlns:p14="http://schemas.microsoft.com/office/powerpoint/2010/main" val="29309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C805446-6980-1742-B2D3-5594B3AB9A97}" type="slidenum">
              <a:rPr lang="en-US" smtClean="0"/>
              <a:t>19</a:t>
            </a:fld>
            <a:endParaRPr lang="en-US"/>
          </a:p>
        </p:txBody>
      </p:sp>
    </p:spTree>
    <p:extLst>
      <p:ext uri="{BB962C8B-B14F-4D97-AF65-F5344CB8AC3E}">
        <p14:creationId xmlns:p14="http://schemas.microsoft.com/office/powerpoint/2010/main" val="1760476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0E77BF5-8C39-A09D-314B-3C038FB767F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702358" y="5805040"/>
            <a:ext cx="2133175" cy="647063"/>
          </a:xfrm>
          <a:prstGeom prst="rect">
            <a:avLst/>
          </a:prstGeom>
        </p:spPr>
      </p:pic>
      <p:pic>
        <p:nvPicPr>
          <p:cNvPr id="5" name="Picture 4" descr="A picture containing windmill, outdoor object&#10;&#10;Description automatically generated">
            <a:extLst>
              <a:ext uri="{FF2B5EF4-FFF2-40B4-BE49-F238E27FC236}">
                <a16:creationId xmlns:a16="http://schemas.microsoft.com/office/drawing/2014/main" id="{D0A6D2A0-5A0C-5283-AA1E-C6CBE08ACF5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7558" t="-878" r="-2931"/>
          <a:stretch/>
        </p:blipFill>
        <p:spPr>
          <a:xfrm>
            <a:off x="6096000" y="252460"/>
            <a:ext cx="5169407" cy="6579705"/>
          </a:xfrm>
          <a:prstGeom prst="rect">
            <a:avLst/>
          </a:prstGeom>
        </p:spPr>
      </p:pic>
      <p:sp>
        <p:nvSpPr>
          <p:cNvPr id="6" name="Rectangle 5">
            <a:extLst>
              <a:ext uri="{FF2B5EF4-FFF2-40B4-BE49-F238E27FC236}">
                <a16:creationId xmlns:a16="http://schemas.microsoft.com/office/drawing/2014/main" id="{6512BA5D-7178-BAC9-3D65-1299D08295B6}"/>
              </a:ext>
            </a:extLst>
          </p:cNvPr>
          <p:cNvSpPr/>
          <p:nvPr userDrawn="1"/>
        </p:nvSpPr>
        <p:spPr>
          <a:xfrm>
            <a:off x="0" y="6795184"/>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502543CA-AD73-9109-96BE-5E2C0ADEA7E6}"/>
              </a:ext>
            </a:extLst>
          </p:cNvPr>
          <p:cNvSpPr>
            <a:spLocks noGrp="1"/>
          </p:cNvSpPr>
          <p:nvPr>
            <p:ph type="dt" sz="half" idx="12"/>
          </p:nvPr>
        </p:nvSpPr>
        <p:spPr/>
        <p:txBody>
          <a:bodyPr/>
          <a:lstStyle/>
          <a:p>
            <a:endParaRPr lang="en-US"/>
          </a:p>
        </p:txBody>
      </p:sp>
      <p:sp>
        <p:nvSpPr>
          <p:cNvPr id="3" name="Title 1">
            <a:extLst>
              <a:ext uri="{FF2B5EF4-FFF2-40B4-BE49-F238E27FC236}">
                <a16:creationId xmlns:a16="http://schemas.microsoft.com/office/drawing/2014/main" id="{E3150CDE-EC40-2D32-0323-B1CF829CCBB3}"/>
              </a:ext>
            </a:extLst>
          </p:cNvPr>
          <p:cNvSpPr>
            <a:spLocks noGrp="1"/>
          </p:cNvSpPr>
          <p:nvPr>
            <p:ph type="title" hasCustomPrompt="1"/>
          </p:nvPr>
        </p:nvSpPr>
        <p:spPr>
          <a:xfrm>
            <a:off x="833628" y="1753228"/>
            <a:ext cx="6028152" cy="1670103"/>
          </a:xfrm>
          <a:prstGeom prst="rect">
            <a:avLst/>
          </a:prstGeom>
        </p:spPr>
        <p:txBody>
          <a:bodyPr lIns="0" tIns="0" rIns="0" bIns="0" anchor="b"/>
          <a:lstStyle/>
          <a:p>
            <a:r>
              <a:rPr lang="en-US"/>
              <a:t>Presentation Title Here</a:t>
            </a:r>
          </a:p>
        </p:txBody>
      </p:sp>
      <p:sp>
        <p:nvSpPr>
          <p:cNvPr id="7" name="Text Placeholder 8">
            <a:extLst>
              <a:ext uri="{FF2B5EF4-FFF2-40B4-BE49-F238E27FC236}">
                <a16:creationId xmlns:a16="http://schemas.microsoft.com/office/drawing/2014/main" id="{1E049191-7DA3-1499-3962-CE2B2EE22527}"/>
              </a:ext>
            </a:extLst>
          </p:cNvPr>
          <p:cNvSpPr>
            <a:spLocks noGrp="1"/>
          </p:cNvSpPr>
          <p:nvPr>
            <p:ph type="body" sz="quarter" idx="13" hasCustomPrompt="1"/>
          </p:nvPr>
        </p:nvSpPr>
        <p:spPr>
          <a:xfrm>
            <a:off x="833627" y="3604406"/>
            <a:ext cx="6028151" cy="914400"/>
          </a:xfrm>
          <a:prstGeom prst="rect">
            <a:avLst/>
          </a:prstGeom>
        </p:spPr>
        <p:txBody>
          <a:bodyPr lIns="0" tIns="0" rIns="0" bIns="0" anchor="t" anchorCtr="0"/>
          <a:lstStyle>
            <a:lvl1pPr>
              <a:defRPr sz="2000"/>
            </a:lvl1pPr>
          </a:lstStyle>
          <a:p>
            <a:pPr lvl="0"/>
            <a:r>
              <a:rPr lang="en-US"/>
              <a:t>Subtitle goes here</a:t>
            </a:r>
          </a:p>
        </p:txBody>
      </p:sp>
      <p:sp>
        <p:nvSpPr>
          <p:cNvPr id="14" name="Text Placeholder 13">
            <a:extLst>
              <a:ext uri="{FF2B5EF4-FFF2-40B4-BE49-F238E27FC236}">
                <a16:creationId xmlns:a16="http://schemas.microsoft.com/office/drawing/2014/main" id="{2C04EF02-50E1-5D8A-00AC-9D77729A50A4}"/>
              </a:ext>
            </a:extLst>
          </p:cNvPr>
          <p:cNvSpPr>
            <a:spLocks noGrp="1"/>
          </p:cNvSpPr>
          <p:nvPr>
            <p:ph type="body" sz="quarter" idx="14" hasCustomPrompt="1"/>
          </p:nvPr>
        </p:nvSpPr>
        <p:spPr>
          <a:xfrm>
            <a:off x="833628" y="6433254"/>
            <a:ext cx="6028150" cy="379314"/>
          </a:xfrm>
          <a:prstGeom prst="rect">
            <a:avLst/>
          </a:prstGeom>
        </p:spPr>
        <p:txBody>
          <a:bodyPr lIns="0" rIns="0"/>
          <a:lstStyle>
            <a:lvl1pPr>
              <a:defRPr sz="1000" cap="none">
                <a:solidFill>
                  <a:schemeClr val="bg1"/>
                </a:solidFill>
              </a:defRPr>
            </a:lvl1pPr>
          </a:lstStyle>
          <a:p>
            <a:pPr lvl="0"/>
            <a:r>
              <a:rPr lang="en-US"/>
              <a:t>Footer copy here</a:t>
            </a:r>
          </a:p>
        </p:txBody>
      </p:sp>
    </p:spTree>
    <p:extLst>
      <p:ext uri="{BB962C8B-B14F-4D97-AF65-F5344CB8AC3E}">
        <p14:creationId xmlns:p14="http://schemas.microsoft.com/office/powerpoint/2010/main" val="24101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8C8DF0-CB32-1861-4559-0379BECA0731}"/>
              </a:ext>
            </a:extLst>
          </p:cNvPr>
          <p:cNvSpPr>
            <a:spLocks noGrp="1"/>
          </p:cNvSpPr>
          <p:nvPr>
            <p:ph type="dt" sz="half" idx="10"/>
          </p:nvPr>
        </p:nvSpPr>
        <p:spPr/>
        <p:txBody>
          <a:bodyPr/>
          <a:lstStyle/>
          <a:p>
            <a:r>
              <a:rPr lang="en-US"/>
              <a:t>8/29/2022</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p:txBody>
          <a:bodyPr/>
          <a:lstStyle/>
          <a:p>
            <a:fld id="{45EBD3CB-B0EF-374D-A7D9-9E1E0B8E9BAC}" type="slidenum">
              <a:rPr lang="en-US" smtClean="0"/>
              <a:pPr/>
              <a:t>‹#›</a:t>
            </a:fld>
            <a:endParaRPr lang="en-US"/>
          </a:p>
        </p:txBody>
      </p:sp>
      <p:sp>
        <p:nvSpPr>
          <p:cNvPr id="5" name="Footer Placeholder 4">
            <a:extLst>
              <a:ext uri="{FF2B5EF4-FFF2-40B4-BE49-F238E27FC236}">
                <a16:creationId xmlns:a16="http://schemas.microsoft.com/office/drawing/2014/main" id="{225CE680-F38B-0B75-405E-77090B61B7AE}"/>
              </a:ext>
            </a:extLst>
          </p:cNvPr>
          <p:cNvSpPr>
            <a:spLocks noGrp="1"/>
          </p:cNvSpPr>
          <p:nvPr>
            <p:ph type="ftr" sz="quarter" idx="12"/>
          </p:nvPr>
        </p:nvSpPr>
        <p:spPr/>
        <p:txBody>
          <a:bodyPr/>
          <a:lstStyle/>
          <a:p>
            <a:endParaRPr lang="en-US"/>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p:nvPr>
        </p:nvSpPr>
        <p:spPr>
          <a:xfrm>
            <a:off x="304801" y="1076334"/>
            <a:ext cx="11582400" cy="704841"/>
          </a:xfrm>
        </p:spPr>
        <p:txBody>
          <a:bodyPr bIns="182880" anchor="b" anchorCtr="0">
            <a:normAutofit/>
          </a:bodyPr>
          <a:lstStyle>
            <a:lvl1pPr>
              <a:defRPr sz="1400" b="1" i="0" cap="all" baseline="0">
                <a:solidFill>
                  <a:schemeClr val="bg2"/>
                </a:solidFill>
                <a:latin typeface="Calibri" panose="020F0502020204030204" pitchFamily="34" charset="0"/>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1781174"/>
            <a:ext cx="11582400" cy="4391019"/>
          </a:xfrm>
        </p:spPr>
        <p:txBody>
          <a:bodyPr/>
          <a:lstStyle>
            <a:lvl1pPr marL="194310" indent="-192024">
              <a:buClr>
                <a:srgbClr val="FF6000"/>
              </a:buClr>
              <a:buSzPct val="60000"/>
              <a:buFont typeface="System Font Regular"/>
              <a:buChar char="➤"/>
              <a:defRPr/>
            </a:lvl1pPr>
            <a:lvl2pPr marL="411480" indent="-192024">
              <a:buClr>
                <a:srgbClr val="FF6000"/>
              </a:buClr>
              <a:buSzPct val="60000"/>
              <a:buFont typeface="System Font Regular"/>
              <a:buChar char="➤"/>
              <a:defRPr/>
            </a:lvl2pPr>
            <a:lvl3pPr marL="576072" indent="-137160">
              <a:buClr>
                <a:srgbClr val="FF6000"/>
              </a:buClr>
              <a:buSzPct val="60000"/>
              <a:buFont typeface="System Font Regular"/>
              <a:buChar char="➤"/>
              <a:defRPr/>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71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Blue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2E21-79FE-DF3C-2106-554035463EF5}"/>
              </a:ext>
            </a:extLst>
          </p:cNvPr>
          <p:cNvSpPr>
            <a:spLocks noGrp="1"/>
          </p:cNvSpPr>
          <p:nvPr>
            <p:ph type="title" hasCustomPrompt="1"/>
          </p:nvPr>
        </p:nvSpPr>
        <p:spPr/>
        <p:txBody>
          <a:bodyPr/>
          <a:lstStyle/>
          <a:p>
            <a:r>
              <a:rPr lang="en-US"/>
              <a:t>Divider Slide Copy Here</a:t>
            </a:r>
          </a:p>
        </p:txBody>
      </p:sp>
    </p:spTree>
    <p:extLst>
      <p:ext uri="{BB962C8B-B14F-4D97-AF65-F5344CB8AC3E}">
        <p14:creationId xmlns:p14="http://schemas.microsoft.com/office/powerpoint/2010/main" val="257611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with Subhead &amp;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p:txBody>
          <a:bodyPr/>
          <a:lstStyle/>
          <a:p>
            <a:r>
              <a:rPr lang="en-US"/>
              <a:t>Slide Title</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hasCustomPrompt="1"/>
          </p:nvPr>
        </p:nvSpPr>
        <p:spPr>
          <a:xfrm>
            <a:off x="304798" y="1143000"/>
            <a:ext cx="11585448"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1828800"/>
            <a:ext cx="11582400" cy="430057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Text Placeholder 13">
            <a:extLst>
              <a:ext uri="{FF2B5EF4-FFF2-40B4-BE49-F238E27FC236}">
                <a16:creationId xmlns:a16="http://schemas.microsoft.com/office/drawing/2014/main" id="{5A5ABB78-6A00-FECA-FE56-D8468E872C93}"/>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402862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with Bullets/Othe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BAAB4F-AB4A-79B3-49FE-5A23274DB86E}"/>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08574F3-E308-AE43-B851-BED778C12DCF}"/>
              </a:ext>
            </a:extLst>
          </p:cNvPr>
          <p:cNvSpPr>
            <a:spLocks noGrp="1"/>
          </p:cNvSpPr>
          <p:nvPr>
            <p:ph sz="half" idx="13"/>
          </p:nvPr>
        </p:nvSpPr>
        <p:spPr>
          <a:xfrm>
            <a:off x="304798" y="1234442"/>
            <a:ext cx="11582400" cy="4894934"/>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5F8B619A-BF1D-1524-5E36-2D7077E26F6E}"/>
              </a:ext>
            </a:extLst>
          </p:cNvPr>
          <p:cNvSpPr>
            <a:spLocks noGrp="1"/>
          </p:cNvSpPr>
          <p:nvPr>
            <p:ph type="title" hasCustomPrompt="1"/>
          </p:nvPr>
        </p:nvSpPr>
        <p:spPr>
          <a:xfrm>
            <a:off x="304800" y="1"/>
            <a:ext cx="11582400" cy="997660"/>
          </a:xfrm>
        </p:spPr>
        <p:txBody>
          <a:bodyPr/>
          <a:lstStyle/>
          <a:p>
            <a:r>
              <a:rPr lang="en-US"/>
              <a:t>Slide Title</a:t>
            </a:r>
          </a:p>
        </p:txBody>
      </p:sp>
      <p:sp>
        <p:nvSpPr>
          <p:cNvPr id="11" name="Slide Number Placeholder 3">
            <a:extLst>
              <a:ext uri="{FF2B5EF4-FFF2-40B4-BE49-F238E27FC236}">
                <a16:creationId xmlns:a16="http://schemas.microsoft.com/office/drawing/2014/main" id="{C3CD79ED-EBDB-0944-1595-3EBBAE75A521}"/>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3" name="Text Placeholder 13">
            <a:extLst>
              <a:ext uri="{FF2B5EF4-FFF2-40B4-BE49-F238E27FC236}">
                <a16:creationId xmlns:a16="http://schemas.microsoft.com/office/drawing/2014/main" id="{8F381377-1067-C050-9908-38AED33B556F}"/>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218644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heads &amp; Bullets/Other">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BD0DB819-505A-4F18-B3C4-534EEDD27AA5}"/>
              </a:ext>
            </a:extLst>
          </p:cNvPr>
          <p:cNvSpPr>
            <a:spLocks noGrp="1"/>
          </p:cNvSpPr>
          <p:nvPr>
            <p:ph type="body" sz="quarter" idx="16" hasCustomPrompt="1"/>
          </p:nvPr>
        </p:nvSpPr>
        <p:spPr>
          <a:xfrm>
            <a:off x="6400800" y="1143000"/>
            <a:ext cx="50292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8" name="Text Placeholder 8">
            <a:extLst>
              <a:ext uri="{FF2B5EF4-FFF2-40B4-BE49-F238E27FC236}">
                <a16:creationId xmlns:a16="http://schemas.microsoft.com/office/drawing/2014/main" id="{543620B2-DDEF-F9EE-66E5-CF35130E4423}"/>
              </a:ext>
            </a:extLst>
          </p:cNvPr>
          <p:cNvSpPr>
            <a:spLocks noGrp="1"/>
          </p:cNvSpPr>
          <p:nvPr>
            <p:ph type="body" sz="quarter" idx="17" hasCustomPrompt="1"/>
          </p:nvPr>
        </p:nvSpPr>
        <p:spPr>
          <a:xfrm>
            <a:off x="304801" y="1143000"/>
            <a:ext cx="50292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cxnSp>
        <p:nvCxnSpPr>
          <p:cNvPr id="16" name="Straight Connector 15">
            <a:extLst>
              <a:ext uri="{FF2B5EF4-FFF2-40B4-BE49-F238E27FC236}">
                <a16:creationId xmlns:a16="http://schemas.microsoft.com/office/drawing/2014/main" id="{FD096F7E-79D9-5A90-9CFC-21B61FD61545}"/>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3BEBC78-85E4-BCE3-6E85-B7176E9E2C56}"/>
              </a:ext>
            </a:extLst>
          </p:cNvPr>
          <p:cNvSpPr>
            <a:spLocks noGrp="1"/>
          </p:cNvSpPr>
          <p:nvPr>
            <p:ph sz="half" idx="1"/>
          </p:nvPr>
        </p:nvSpPr>
        <p:spPr>
          <a:xfrm>
            <a:off x="304798" y="1828800"/>
            <a:ext cx="5029200" cy="4343400"/>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6EECA7C4-51CC-82FA-42DE-58382823C1BA}"/>
              </a:ext>
            </a:extLst>
          </p:cNvPr>
          <p:cNvSpPr>
            <a:spLocks noGrp="1"/>
          </p:cNvSpPr>
          <p:nvPr>
            <p:ph sz="half" idx="18"/>
          </p:nvPr>
        </p:nvSpPr>
        <p:spPr>
          <a:xfrm>
            <a:off x="6400800" y="1828800"/>
            <a:ext cx="5029200" cy="4343400"/>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940066AC-EA52-27E8-3D5B-B1CEC545165A}"/>
              </a:ext>
            </a:extLst>
          </p:cNvPr>
          <p:cNvSpPr>
            <a:spLocks noGrp="1"/>
          </p:cNvSpPr>
          <p:nvPr>
            <p:ph type="title" hasCustomPrompt="1"/>
          </p:nvPr>
        </p:nvSpPr>
        <p:spPr>
          <a:xfrm>
            <a:off x="304800" y="1"/>
            <a:ext cx="11582400" cy="997660"/>
          </a:xfrm>
        </p:spPr>
        <p:txBody>
          <a:bodyPr/>
          <a:lstStyle/>
          <a:p>
            <a:r>
              <a:rPr lang="en-US"/>
              <a:t>Slide Title</a:t>
            </a:r>
          </a:p>
        </p:txBody>
      </p:sp>
      <p:sp>
        <p:nvSpPr>
          <p:cNvPr id="7" name="Slide Number Placeholder 3">
            <a:extLst>
              <a:ext uri="{FF2B5EF4-FFF2-40B4-BE49-F238E27FC236}">
                <a16:creationId xmlns:a16="http://schemas.microsoft.com/office/drawing/2014/main" id="{0398BF89-A722-7619-7CFA-2BD606BB058E}"/>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1" name="Text Placeholder 13">
            <a:extLst>
              <a:ext uri="{FF2B5EF4-FFF2-40B4-BE49-F238E27FC236}">
                <a16:creationId xmlns:a16="http://schemas.microsoft.com/office/drawing/2014/main" id="{93DC60BA-9DFA-C07D-7384-92C7627E939A}"/>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893010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p:txBody>
          <a:bodyPr/>
          <a:lstStyle/>
          <a:p>
            <a:r>
              <a:rPr lang="en-US"/>
              <a:t>Slide Title</a:t>
            </a:r>
          </a:p>
        </p:txBody>
      </p:sp>
      <p:cxnSp>
        <p:nvCxnSpPr>
          <p:cNvPr id="6" name="Straight Connector 5">
            <a:extLst>
              <a:ext uri="{FF2B5EF4-FFF2-40B4-BE49-F238E27FC236}">
                <a16:creationId xmlns:a16="http://schemas.microsoft.com/office/drawing/2014/main" id="{4875628F-442E-86E8-4A21-5F1B87199E67}"/>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2851BCA8-F767-0F68-42C1-DE2519777E9D}"/>
              </a:ext>
            </a:extLst>
          </p:cNvPr>
          <p:cNvSpPr>
            <a:spLocks noGrp="1"/>
          </p:cNvSpPr>
          <p:nvPr>
            <p:ph sz="half" idx="1"/>
          </p:nvPr>
        </p:nvSpPr>
        <p:spPr>
          <a:xfrm>
            <a:off x="304798" y="1234440"/>
            <a:ext cx="5029200" cy="509279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829C7611-3E37-7642-4323-29D56ABBCC1F}"/>
              </a:ext>
            </a:extLst>
          </p:cNvPr>
          <p:cNvSpPr>
            <a:spLocks noGrp="1"/>
          </p:cNvSpPr>
          <p:nvPr>
            <p:ph sz="half" idx="13"/>
          </p:nvPr>
        </p:nvSpPr>
        <p:spPr>
          <a:xfrm>
            <a:off x="6400800" y="1234440"/>
            <a:ext cx="5029200" cy="509279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1" name="Slide Number Placeholder 3">
            <a:extLst>
              <a:ext uri="{FF2B5EF4-FFF2-40B4-BE49-F238E27FC236}">
                <a16:creationId xmlns:a16="http://schemas.microsoft.com/office/drawing/2014/main" id="{0D325BAB-8EE3-1FC2-7535-5D65E511AA1C}"/>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3" name="Text Placeholder 13">
            <a:extLst>
              <a:ext uri="{FF2B5EF4-FFF2-40B4-BE49-F238E27FC236}">
                <a16:creationId xmlns:a16="http://schemas.microsoft.com/office/drawing/2014/main" id="{9CA49F6A-8108-A7F5-F49E-9434550D88F6}"/>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53732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and Two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a:xfrm>
            <a:off x="304800" y="0"/>
            <a:ext cx="5791200" cy="1371150"/>
          </a:xfrm>
        </p:spPr>
        <p:txBody>
          <a:bodyPr/>
          <a:lstStyle/>
          <a:p>
            <a:r>
              <a:rPr lang="en-US"/>
              <a:t>Slide Title</a:t>
            </a:r>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hasCustomPrompt="1"/>
          </p:nvPr>
        </p:nvSpPr>
        <p:spPr>
          <a:xfrm>
            <a:off x="304800" y="1473156"/>
            <a:ext cx="5791199"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2194560"/>
            <a:ext cx="5791200" cy="4082332"/>
          </a:xfrm>
          <a:prstGeom prst="rect">
            <a:avLst/>
          </a:prstGeom>
        </p:spPr>
        <p:txBody>
          <a:bodyPr/>
          <a:lstStyle>
            <a:lvl1pPr marL="194310" indent="-192024">
              <a:buClr>
                <a:srgbClr val="FF6000"/>
              </a:buClr>
              <a:buSzPct val="60000"/>
              <a:buFont typeface="System Font Regular"/>
              <a:buChar char="➤"/>
              <a:defRPr/>
            </a:lvl1pPr>
            <a:lvl2pPr marL="411480" indent="-192024">
              <a:buClr>
                <a:srgbClr val="0065A4"/>
              </a:buClr>
              <a:buSzPct val="100000"/>
              <a:buFont typeface="Arial" panose="020B0604020202020204" pitchFamily="34" charset="0"/>
              <a:buChar char="•"/>
              <a:defRPr sz="1600"/>
            </a:lvl2pPr>
            <a:lvl3pPr marL="576072" indent="-137160">
              <a:buClr>
                <a:srgbClr val="0065A4"/>
              </a:buClr>
              <a:buSzPct val="100000"/>
              <a:buFont typeface="Arial" panose="020B0604020202020204" pitchFamily="34" charset="0"/>
              <a:buChar char="•"/>
              <a:defRPr sz="1400"/>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5A9EA98-E34B-E2A6-9C8E-6478F78C91DB}"/>
              </a:ext>
            </a:extLst>
          </p:cNvPr>
          <p:cNvSpPr>
            <a:spLocks noGrp="1"/>
          </p:cNvSpPr>
          <p:nvPr>
            <p:ph sz="half" idx="18"/>
          </p:nvPr>
        </p:nvSpPr>
        <p:spPr>
          <a:xfrm>
            <a:off x="6381749" y="353974"/>
            <a:ext cx="5505449" cy="5932526"/>
          </a:xfrm>
          <a:prstGeom prst="rect">
            <a:avLst/>
          </a:prstGeom>
        </p:spPr>
        <p:txBody>
          <a:bodyPr/>
          <a:lstStyle>
            <a:lvl1pPr marL="194310" indent="-192024">
              <a:buClr>
                <a:srgbClr val="FF6000"/>
              </a:buClr>
              <a:buSzPct val="60000"/>
              <a:buFont typeface="System Font Regular"/>
              <a:buChar char="➤"/>
              <a:defRPr/>
            </a:lvl1pPr>
            <a:lvl2pPr marL="411480" indent="-192024">
              <a:buClr>
                <a:srgbClr val="0065A4"/>
              </a:buClr>
              <a:buSzPct val="100000"/>
              <a:buFont typeface="Arial" panose="020B0604020202020204" pitchFamily="34" charset="0"/>
              <a:buChar char="•"/>
              <a:defRPr/>
            </a:lvl2pPr>
            <a:lvl3pPr marL="576072" indent="-137160">
              <a:buClr>
                <a:srgbClr val="0065A4"/>
              </a:buClr>
              <a:buSzPct val="100000"/>
              <a:buFont typeface="Arial" panose="020B0604020202020204" pitchFamily="34" charset="0"/>
              <a:buChar char="•"/>
              <a:defRPr/>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flipV="1">
            <a:off x="304800" y="1371150"/>
            <a:ext cx="5791200" cy="11074"/>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763A0E52-ED44-9558-21A9-A9B87906D31F}"/>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1" name="Text Placeholder 13">
            <a:extLst>
              <a:ext uri="{FF2B5EF4-FFF2-40B4-BE49-F238E27FC236}">
                <a16:creationId xmlns:a16="http://schemas.microsoft.com/office/drawing/2014/main" id="{3C63F0D7-7D26-6299-D852-2BDC94DBB580}"/>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780777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and Bullets/Other">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7BEF228-23CD-7B43-F583-FC3F830CD0FF}"/>
              </a:ext>
            </a:extLst>
          </p:cNvPr>
          <p:cNvSpPr>
            <a:spLocks noGrp="1"/>
          </p:cNvSpPr>
          <p:nvPr>
            <p:ph type="pic" idx="17" hasCustomPrompt="1"/>
          </p:nvPr>
        </p:nvSpPr>
        <p:spPr>
          <a:xfrm>
            <a:off x="7620000" y="-2"/>
            <a:ext cx="4572000" cy="6431967"/>
          </a:xfrm>
          <a:prstGeom prst="rect">
            <a:avLst/>
          </a:prstGeom>
          <a:blipFill>
            <a:blip r:embed="rId2"/>
            <a:stretch>
              <a:fillRect b="-7251"/>
            </a:stretch>
          </a:blipFill>
        </p:spPr>
        <p:txBody>
          <a:bodyPr lIns="0" tIns="0" rIns="0" bIns="0" anchor="ctr" anchorCtr="1"/>
          <a:lstStyle>
            <a:lvl1pPr marL="0" indent="0" algn="ctr">
              <a:buNone/>
              <a:defRPr sz="2400" b="1" baseline="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365760" rtl="0" eaLnBrk="1" fontAlgn="auto" latinLnBrk="0" hangingPunct="1">
              <a:lnSpc>
                <a:spcPct val="90000"/>
              </a:lnSpc>
              <a:spcBef>
                <a:spcPts val="1000"/>
              </a:spcBef>
              <a:spcAft>
                <a:spcPts val="10"/>
              </a:spcAft>
              <a:buClrTx/>
              <a:buSzTx/>
              <a:buFontTx/>
              <a:buNone/>
              <a:tabLst/>
              <a:defRPr/>
            </a:pPr>
            <a:r>
              <a:rPr lang="en-US"/>
              <a:t>CLICK ICON TO CHANGE PICTURE</a:t>
            </a:r>
          </a:p>
        </p:txBody>
      </p:sp>
      <p:cxnSp>
        <p:nvCxnSpPr>
          <p:cNvPr id="8" name="Straight Connector 7">
            <a:extLst>
              <a:ext uri="{FF2B5EF4-FFF2-40B4-BE49-F238E27FC236}">
                <a16:creationId xmlns:a16="http://schemas.microsoft.com/office/drawing/2014/main" id="{2D92FE15-AE06-C6D8-888A-9BB13880221C}"/>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a:xfrm>
            <a:off x="304801" y="1"/>
            <a:ext cx="6705596" cy="997660"/>
          </a:xfrm>
        </p:spPr>
        <p:txBody>
          <a:bodyPr/>
          <a:lstStyle/>
          <a:p>
            <a:r>
              <a:rPr lang="en-US"/>
              <a:t>Slide Title</a:t>
            </a:r>
          </a:p>
        </p:txBody>
      </p:sp>
      <p:sp>
        <p:nvSpPr>
          <p:cNvPr id="7" name="Text Placeholder 8">
            <a:extLst>
              <a:ext uri="{FF2B5EF4-FFF2-40B4-BE49-F238E27FC236}">
                <a16:creationId xmlns:a16="http://schemas.microsoft.com/office/drawing/2014/main" id="{F039D9D8-1A05-B394-950E-7B6056D3823A}"/>
              </a:ext>
            </a:extLst>
          </p:cNvPr>
          <p:cNvSpPr>
            <a:spLocks noGrp="1"/>
          </p:cNvSpPr>
          <p:nvPr>
            <p:ph type="body" sz="quarter" idx="14" hasCustomPrompt="1"/>
          </p:nvPr>
        </p:nvSpPr>
        <p:spPr>
          <a:xfrm>
            <a:off x="304798" y="1143000"/>
            <a:ext cx="67056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9" name="Content Placeholder 2">
            <a:extLst>
              <a:ext uri="{FF2B5EF4-FFF2-40B4-BE49-F238E27FC236}">
                <a16:creationId xmlns:a16="http://schemas.microsoft.com/office/drawing/2014/main" id="{E501B4BA-2920-7F17-C69D-CD3C119ABC69}"/>
              </a:ext>
            </a:extLst>
          </p:cNvPr>
          <p:cNvSpPr>
            <a:spLocks noGrp="1"/>
          </p:cNvSpPr>
          <p:nvPr>
            <p:ph sz="half" idx="1"/>
          </p:nvPr>
        </p:nvSpPr>
        <p:spPr>
          <a:xfrm>
            <a:off x="304797" y="1862985"/>
            <a:ext cx="6705599" cy="437570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60000"/>
              <a:buFont typeface="System Font Regular"/>
              <a:buChar char="➤"/>
              <a:defRPr sz="1600" b="0" i="0">
                <a:latin typeface="Calibri" panose="020F0502020204030204" pitchFamily="34" charset="0"/>
                <a:cs typeface="Calibri" panose="020F0502020204030204" pitchFamily="34" charset="0"/>
              </a:defRPr>
            </a:lvl2pPr>
            <a:lvl3pPr marL="576072" indent="-137160">
              <a:buClr>
                <a:srgbClr val="0065A4"/>
              </a:buClr>
              <a:buSzPct val="60000"/>
              <a:buFont typeface="System Font Regular"/>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3">
            <a:extLst>
              <a:ext uri="{FF2B5EF4-FFF2-40B4-BE49-F238E27FC236}">
                <a16:creationId xmlns:a16="http://schemas.microsoft.com/office/drawing/2014/main" id="{DA1C566C-24CA-1468-4816-D8CB8CA4DFCE}"/>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4" name="Text Placeholder 13">
            <a:extLst>
              <a:ext uri="{FF2B5EF4-FFF2-40B4-BE49-F238E27FC236}">
                <a16:creationId xmlns:a16="http://schemas.microsoft.com/office/drawing/2014/main" id="{1C4A743B-5630-E24F-5BBC-695E2D482FB2}"/>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61815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ntent with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p:nvPr>
        </p:nvSpPr>
        <p:spPr>
          <a:xfrm>
            <a:off x="-12373" y="-7049"/>
            <a:ext cx="11104214" cy="1029692"/>
          </a:xfrm>
        </p:spPr>
        <p:txBody>
          <a:bodyPr/>
          <a:lstStyle/>
          <a:p>
            <a:r>
              <a:rPr lang="en-US"/>
              <a:t>Click to edit Master title style</a:t>
            </a:r>
          </a:p>
        </p:txBody>
      </p:sp>
      <p:sp>
        <p:nvSpPr>
          <p:cNvPr id="11" name="Slide Number Placeholder 10">
            <a:extLst>
              <a:ext uri="{FF2B5EF4-FFF2-40B4-BE49-F238E27FC236}">
                <a16:creationId xmlns:a16="http://schemas.microsoft.com/office/drawing/2014/main" id="{16E98BC5-FE42-596C-77A8-B83212F7E88A}"/>
              </a:ext>
            </a:extLst>
          </p:cNvPr>
          <p:cNvSpPr>
            <a:spLocks noGrp="1"/>
          </p:cNvSpPr>
          <p:nvPr>
            <p:ph type="sldNum" sz="quarter" idx="18"/>
          </p:nvPr>
        </p:nvSpPr>
        <p:spPr>
          <a:xfrm>
            <a:off x="10978828" y="6521125"/>
            <a:ext cx="908370" cy="481584"/>
          </a:xfrm>
          <a:prstGeom prst="rect">
            <a:avLst/>
          </a:prstGeom>
        </p:spPr>
        <p:txBody>
          <a:bodyPr/>
          <a:lstStyle>
            <a:lvl1pPr>
              <a:defRPr sz="1600">
                <a:solidFill>
                  <a:schemeClr val="bg1"/>
                </a:solidFill>
              </a:defRPr>
            </a:lvl1pPr>
          </a:lstStyle>
          <a:p>
            <a:fld id="{0AC2BC87-4361-314E-9E2D-FB20DAC6245B}" type="slidenum">
              <a:rPr lang="en-US" smtClean="0"/>
              <a:pPr/>
              <a:t>‹#›</a:t>
            </a:fld>
            <a:endParaRPr lang="en-US"/>
          </a:p>
        </p:txBody>
      </p:sp>
      <p:sp>
        <p:nvSpPr>
          <p:cNvPr id="4" name="Content Placeholder 2">
            <a:extLst>
              <a:ext uri="{FF2B5EF4-FFF2-40B4-BE49-F238E27FC236}">
                <a16:creationId xmlns:a16="http://schemas.microsoft.com/office/drawing/2014/main" id="{AF95DE86-3B63-6999-E240-C36AA78B1C22}"/>
              </a:ext>
            </a:extLst>
          </p:cNvPr>
          <p:cNvSpPr>
            <a:spLocks noGrp="1"/>
          </p:cNvSpPr>
          <p:nvPr>
            <p:ph sz="half" idx="1"/>
          </p:nvPr>
        </p:nvSpPr>
        <p:spPr>
          <a:xfrm>
            <a:off x="304798" y="1234441"/>
            <a:ext cx="11582400" cy="490998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505206" indent="-285750">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724662" indent="-28575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3" name="Text Placeholder 15">
            <a:extLst>
              <a:ext uri="{FF2B5EF4-FFF2-40B4-BE49-F238E27FC236}">
                <a16:creationId xmlns:a16="http://schemas.microsoft.com/office/drawing/2014/main" id="{D144F052-A061-72AE-DD3B-5FB85EF144C9}"/>
              </a:ext>
            </a:extLst>
          </p:cNvPr>
          <p:cNvSpPr>
            <a:spLocks noGrp="1"/>
          </p:cNvSpPr>
          <p:nvPr>
            <p:ph type="body" sz="quarter" idx="50" hasCustomPrompt="1"/>
          </p:nvPr>
        </p:nvSpPr>
        <p:spPr>
          <a:xfrm>
            <a:off x="743362" y="6398575"/>
            <a:ext cx="10171837" cy="454025"/>
          </a:xfrm>
          <a:prstGeom prst="rect">
            <a:avLst/>
          </a:prstGeom>
        </p:spPr>
        <p:txBody>
          <a:bodyPr tIns="0" bIns="0" anchor="ctr"/>
          <a:lstStyle>
            <a:lvl1pPr algn="l">
              <a:lnSpc>
                <a:spcPct val="100000"/>
              </a:lnSpc>
              <a:spcBef>
                <a:spcPts val="0"/>
              </a:spcBef>
              <a:spcAft>
                <a:spcPts val="0"/>
              </a:spcAft>
              <a:defRPr sz="1000" b="1" i="0">
                <a:solidFill>
                  <a:schemeClr val="accent5"/>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78494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Large Copy">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0E77BF5-8C39-A09D-314B-3C038FB767F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702358" y="5805040"/>
            <a:ext cx="2133175" cy="647063"/>
          </a:xfrm>
          <a:prstGeom prst="rect">
            <a:avLst/>
          </a:prstGeom>
        </p:spPr>
      </p:pic>
      <p:sp>
        <p:nvSpPr>
          <p:cNvPr id="6" name="Rectangle 5">
            <a:extLst>
              <a:ext uri="{FF2B5EF4-FFF2-40B4-BE49-F238E27FC236}">
                <a16:creationId xmlns:a16="http://schemas.microsoft.com/office/drawing/2014/main" id="{6512BA5D-7178-BAC9-3D65-1299D08295B6}"/>
              </a:ext>
            </a:extLst>
          </p:cNvPr>
          <p:cNvSpPr/>
          <p:nvPr userDrawn="1"/>
        </p:nvSpPr>
        <p:spPr>
          <a:xfrm>
            <a:off x="0" y="6795184"/>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502543CA-AD73-9109-96BE-5E2C0ADEA7E6}"/>
              </a:ext>
            </a:extLst>
          </p:cNvPr>
          <p:cNvSpPr>
            <a:spLocks noGrp="1"/>
          </p:cNvSpPr>
          <p:nvPr>
            <p:ph type="dt" sz="half" idx="12"/>
          </p:nvPr>
        </p:nvSpPr>
        <p:spPr/>
        <p:txBody>
          <a:bodyPr/>
          <a:lstStyle/>
          <a:p>
            <a:endParaRPr lang="en-US"/>
          </a:p>
        </p:txBody>
      </p:sp>
      <p:sp>
        <p:nvSpPr>
          <p:cNvPr id="3" name="Title 1">
            <a:extLst>
              <a:ext uri="{FF2B5EF4-FFF2-40B4-BE49-F238E27FC236}">
                <a16:creationId xmlns:a16="http://schemas.microsoft.com/office/drawing/2014/main" id="{E3150CDE-EC40-2D32-0323-B1CF829CCBB3}"/>
              </a:ext>
            </a:extLst>
          </p:cNvPr>
          <p:cNvSpPr>
            <a:spLocks noGrp="1"/>
          </p:cNvSpPr>
          <p:nvPr>
            <p:ph type="title" hasCustomPrompt="1"/>
          </p:nvPr>
        </p:nvSpPr>
        <p:spPr>
          <a:xfrm>
            <a:off x="833628" y="1236134"/>
            <a:ext cx="8868730" cy="2187198"/>
          </a:xfrm>
          <a:prstGeom prst="rect">
            <a:avLst/>
          </a:prstGeom>
        </p:spPr>
        <p:txBody>
          <a:bodyPr lIns="0" tIns="0" rIns="0" bIns="0" anchor="b"/>
          <a:lstStyle/>
          <a:p>
            <a:r>
              <a:rPr lang="en-US"/>
              <a:t>Presentation Title Here</a:t>
            </a:r>
          </a:p>
        </p:txBody>
      </p:sp>
      <p:sp>
        <p:nvSpPr>
          <p:cNvPr id="7" name="Text Placeholder 8">
            <a:extLst>
              <a:ext uri="{FF2B5EF4-FFF2-40B4-BE49-F238E27FC236}">
                <a16:creationId xmlns:a16="http://schemas.microsoft.com/office/drawing/2014/main" id="{1E049191-7DA3-1499-3962-CE2B2EE22527}"/>
              </a:ext>
            </a:extLst>
          </p:cNvPr>
          <p:cNvSpPr>
            <a:spLocks noGrp="1"/>
          </p:cNvSpPr>
          <p:nvPr>
            <p:ph type="body" sz="quarter" idx="13" hasCustomPrompt="1"/>
          </p:nvPr>
        </p:nvSpPr>
        <p:spPr>
          <a:xfrm>
            <a:off x="833627" y="3604405"/>
            <a:ext cx="7226640" cy="928083"/>
          </a:xfrm>
          <a:prstGeom prst="rect">
            <a:avLst/>
          </a:prstGeom>
        </p:spPr>
        <p:txBody>
          <a:bodyPr lIns="0" tIns="0" rIns="0" bIns="0" anchor="t" anchorCtr="0"/>
          <a:lstStyle>
            <a:lvl1pPr>
              <a:defRPr sz="2000"/>
            </a:lvl1pPr>
          </a:lstStyle>
          <a:p>
            <a:pPr lvl="0"/>
            <a:r>
              <a:rPr lang="en-US"/>
              <a:t>Subtitle goes here</a:t>
            </a:r>
          </a:p>
        </p:txBody>
      </p:sp>
      <p:sp>
        <p:nvSpPr>
          <p:cNvPr id="14" name="Text Placeholder 13">
            <a:extLst>
              <a:ext uri="{FF2B5EF4-FFF2-40B4-BE49-F238E27FC236}">
                <a16:creationId xmlns:a16="http://schemas.microsoft.com/office/drawing/2014/main" id="{2C04EF02-50E1-5D8A-00AC-9D77729A50A4}"/>
              </a:ext>
            </a:extLst>
          </p:cNvPr>
          <p:cNvSpPr>
            <a:spLocks noGrp="1"/>
          </p:cNvSpPr>
          <p:nvPr>
            <p:ph type="body" sz="quarter" idx="14" hasCustomPrompt="1"/>
          </p:nvPr>
        </p:nvSpPr>
        <p:spPr>
          <a:xfrm>
            <a:off x="833628" y="6433254"/>
            <a:ext cx="6028150" cy="379314"/>
          </a:xfrm>
          <a:prstGeom prst="rect">
            <a:avLst/>
          </a:prstGeom>
        </p:spPr>
        <p:txBody>
          <a:bodyPr lIns="0" rIns="0"/>
          <a:lstStyle>
            <a:lvl1pPr>
              <a:defRPr sz="1000" cap="none">
                <a:solidFill>
                  <a:schemeClr val="bg1"/>
                </a:solidFill>
              </a:defRPr>
            </a:lvl1pPr>
          </a:lstStyle>
          <a:p>
            <a:pPr lvl="0"/>
            <a:r>
              <a:rPr lang="en-US"/>
              <a:t>Footer copy here</a:t>
            </a:r>
          </a:p>
        </p:txBody>
      </p:sp>
    </p:spTree>
    <p:extLst>
      <p:ext uri="{BB962C8B-B14F-4D97-AF65-F5344CB8AC3E}">
        <p14:creationId xmlns:p14="http://schemas.microsoft.com/office/powerpoint/2010/main" val="172676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with Subhead &amp;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p:txBody>
          <a:bodyPr/>
          <a:lstStyle/>
          <a:p>
            <a:r>
              <a:rPr lang="en-US"/>
              <a:t>Slide Title</a:t>
            </a:r>
          </a:p>
        </p:txBody>
      </p:sp>
      <p:sp>
        <p:nvSpPr>
          <p:cNvPr id="4" name="Slide Number Placeholder 3">
            <a:extLst>
              <a:ext uri="{FF2B5EF4-FFF2-40B4-BE49-F238E27FC236}">
                <a16:creationId xmlns:a16="http://schemas.microsoft.com/office/drawing/2014/main" id="{B0EA8361-BC57-8618-9641-D123AD142E80}"/>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hasCustomPrompt="1"/>
          </p:nvPr>
        </p:nvSpPr>
        <p:spPr>
          <a:xfrm>
            <a:off x="304798" y="1143000"/>
            <a:ext cx="11585448"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1828800"/>
            <a:ext cx="11582400" cy="430057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Text Placeholder 13">
            <a:extLst>
              <a:ext uri="{FF2B5EF4-FFF2-40B4-BE49-F238E27FC236}">
                <a16:creationId xmlns:a16="http://schemas.microsoft.com/office/drawing/2014/main" id="{5A5ABB78-6A00-FECA-FE56-D8468E872C93}"/>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267803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with Bullets/Othe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BBAAB4F-AB4A-79B3-49FE-5A23274DB86E}"/>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08574F3-E308-AE43-B851-BED778C12DCF}"/>
              </a:ext>
            </a:extLst>
          </p:cNvPr>
          <p:cNvSpPr>
            <a:spLocks noGrp="1"/>
          </p:cNvSpPr>
          <p:nvPr>
            <p:ph sz="half" idx="13"/>
          </p:nvPr>
        </p:nvSpPr>
        <p:spPr>
          <a:xfrm>
            <a:off x="304798" y="1234442"/>
            <a:ext cx="11582400" cy="4894934"/>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5F8B619A-BF1D-1524-5E36-2D7077E26F6E}"/>
              </a:ext>
            </a:extLst>
          </p:cNvPr>
          <p:cNvSpPr>
            <a:spLocks noGrp="1"/>
          </p:cNvSpPr>
          <p:nvPr>
            <p:ph type="title" hasCustomPrompt="1"/>
          </p:nvPr>
        </p:nvSpPr>
        <p:spPr>
          <a:xfrm>
            <a:off x="304800" y="1"/>
            <a:ext cx="11582400" cy="997660"/>
          </a:xfrm>
        </p:spPr>
        <p:txBody>
          <a:bodyPr/>
          <a:lstStyle/>
          <a:p>
            <a:r>
              <a:rPr lang="en-US"/>
              <a:t>Slide Title</a:t>
            </a:r>
          </a:p>
        </p:txBody>
      </p:sp>
      <p:sp>
        <p:nvSpPr>
          <p:cNvPr id="11" name="Slide Number Placeholder 3">
            <a:extLst>
              <a:ext uri="{FF2B5EF4-FFF2-40B4-BE49-F238E27FC236}">
                <a16:creationId xmlns:a16="http://schemas.microsoft.com/office/drawing/2014/main" id="{C3CD79ED-EBDB-0944-1595-3EBBAE75A521}"/>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3" name="Text Placeholder 13">
            <a:extLst>
              <a:ext uri="{FF2B5EF4-FFF2-40B4-BE49-F238E27FC236}">
                <a16:creationId xmlns:a16="http://schemas.microsoft.com/office/drawing/2014/main" id="{8F381377-1067-C050-9908-38AED33B556F}"/>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41570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heads &amp; Bullets/Other">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BD0DB819-505A-4F18-B3C4-534EEDD27AA5}"/>
              </a:ext>
            </a:extLst>
          </p:cNvPr>
          <p:cNvSpPr>
            <a:spLocks noGrp="1"/>
          </p:cNvSpPr>
          <p:nvPr>
            <p:ph type="body" sz="quarter" idx="16" hasCustomPrompt="1"/>
          </p:nvPr>
        </p:nvSpPr>
        <p:spPr>
          <a:xfrm>
            <a:off x="6400800" y="1143000"/>
            <a:ext cx="50292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8" name="Text Placeholder 8">
            <a:extLst>
              <a:ext uri="{FF2B5EF4-FFF2-40B4-BE49-F238E27FC236}">
                <a16:creationId xmlns:a16="http://schemas.microsoft.com/office/drawing/2014/main" id="{543620B2-DDEF-F9EE-66E5-CF35130E4423}"/>
              </a:ext>
            </a:extLst>
          </p:cNvPr>
          <p:cNvSpPr>
            <a:spLocks noGrp="1"/>
          </p:cNvSpPr>
          <p:nvPr>
            <p:ph type="body" sz="quarter" idx="17" hasCustomPrompt="1"/>
          </p:nvPr>
        </p:nvSpPr>
        <p:spPr>
          <a:xfrm>
            <a:off x="304801" y="1143000"/>
            <a:ext cx="50292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cxnSp>
        <p:nvCxnSpPr>
          <p:cNvPr id="16" name="Straight Connector 15">
            <a:extLst>
              <a:ext uri="{FF2B5EF4-FFF2-40B4-BE49-F238E27FC236}">
                <a16:creationId xmlns:a16="http://schemas.microsoft.com/office/drawing/2014/main" id="{FD096F7E-79D9-5A90-9CFC-21B61FD61545}"/>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3BEBC78-85E4-BCE3-6E85-B7176E9E2C56}"/>
              </a:ext>
            </a:extLst>
          </p:cNvPr>
          <p:cNvSpPr>
            <a:spLocks noGrp="1"/>
          </p:cNvSpPr>
          <p:nvPr>
            <p:ph sz="half" idx="1"/>
          </p:nvPr>
        </p:nvSpPr>
        <p:spPr>
          <a:xfrm>
            <a:off x="304798" y="1828800"/>
            <a:ext cx="5029200" cy="4343400"/>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6EECA7C4-51CC-82FA-42DE-58382823C1BA}"/>
              </a:ext>
            </a:extLst>
          </p:cNvPr>
          <p:cNvSpPr>
            <a:spLocks noGrp="1"/>
          </p:cNvSpPr>
          <p:nvPr>
            <p:ph sz="half" idx="18"/>
          </p:nvPr>
        </p:nvSpPr>
        <p:spPr>
          <a:xfrm>
            <a:off x="6400800" y="1828800"/>
            <a:ext cx="5029200" cy="4343400"/>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940066AC-EA52-27E8-3D5B-B1CEC545165A}"/>
              </a:ext>
            </a:extLst>
          </p:cNvPr>
          <p:cNvSpPr>
            <a:spLocks noGrp="1"/>
          </p:cNvSpPr>
          <p:nvPr>
            <p:ph type="title" hasCustomPrompt="1"/>
          </p:nvPr>
        </p:nvSpPr>
        <p:spPr>
          <a:xfrm>
            <a:off x="304800" y="1"/>
            <a:ext cx="11582400" cy="997660"/>
          </a:xfrm>
        </p:spPr>
        <p:txBody>
          <a:bodyPr/>
          <a:lstStyle/>
          <a:p>
            <a:r>
              <a:rPr lang="en-US"/>
              <a:t>Slide Title</a:t>
            </a:r>
          </a:p>
        </p:txBody>
      </p:sp>
      <p:sp>
        <p:nvSpPr>
          <p:cNvPr id="7" name="Slide Number Placeholder 3">
            <a:extLst>
              <a:ext uri="{FF2B5EF4-FFF2-40B4-BE49-F238E27FC236}">
                <a16:creationId xmlns:a16="http://schemas.microsoft.com/office/drawing/2014/main" id="{0398BF89-A722-7619-7CFA-2BD606BB058E}"/>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1" name="Text Placeholder 13">
            <a:extLst>
              <a:ext uri="{FF2B5EF4-FFF2-40B4-BE49-F238E27FC236}">
                <a16:creationId xmlns:a16="http://schemas.microsoft.com/office/drawing/2014/main" id="{93DC60BA-9DFA-C07D-7384-92C7627E939A}"/>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23448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p:txBody>
          <a:bodyPr/>
          <a:lstStyle/>
          <a:p>
            <a:r>
              <a:rPr lang="en-US"/>
              <a:t>Slide Title</a:t>
            </a:r>
          </a:p>
        </p:txBody>
      </p:sp>
      <p:cxnSp>
        <p:nvCxnSpPr>
          <p:cNvPr id="6" name="Straight Connector 5">
            <a:extLst>
              <a:ext uri="{FF2B5EF4-FFF2-40B4-BE49-F238E27FC236}">
                <a16:creationId xmlns:a16="http://schemas.microsoft.com/office/drawing/2014/main" id="{4875628F-442E-86E8-4A21-5F1B87199E67}"/>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2851BCA8-F767-0F68-42C1-DE2519777E9D}"/>
              </a:ext>
            </a:extLst>
          </p:cNvPr>
          <p:cNvSpPr>
            <a:spLocks noGrp="1"/>
          </p:cNvSpPr>
          <p:nvPr>
            <p:ph sz="half" idx="1"/>
          </p:nvPr>
        </p:nvSpPr>
        <p:spPr>
          <a:xfrm>
            <a:off x="304798" y="1234440"/>
            <a:ext cx="5029200" cy="509279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829C7611-3E37-7642-4323-29D56ABBCC1F}"/>
              </a:ext>
            </a:extLst>
          </p:cNvPr>
          <p:cNvSpPr>
            <a:spLocks noGrp="1"/>
          </p:cNvSpPr>
          <p:nvPr>
            <p:ph sz="half" idx="13"/>
          </p:nvPr>
        </p:nvSpPr>
        <p:spPr>
          <a:xfrm>
            <a:off x="6400800" y="1234440"/>
            <a:ext cx="5029200" cy="509279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100000"/>
              <a:buFont typeface="Arial" panose="020B0604020202020204" pitchFamily="34" charset="0"/>
              <a:buChar char="•"/>
              <a:defRPr sz="1600" b="0" i="0">
                <a:latin typeface="Calibri" panose="020F0502020204030204" pitchFamily="34" charset="0"/>
                <a:cs typeface="Calibri" panose="020F0502020204030204" pitchFamily="34" charset="0"/>
              </a:defRPr>
            </a:lvl2pPr>
            <a:lvl3pPr marL="576072" indent="-137160">
              <a:buClr>
                <a:srgbClr val="0065A4"/>
              </a:buClr>
              <a:buSzPct val="100000"/>
              <a:buFont typeface="Arial" panose="020B0604020202020204" pitchFamily="34" charset="0"/>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1" name="Slide Number Placeholder 3">
            <a:extLst>
              <a:ext uri="{FF2B5EF4-FFF2-40B4-BE49-F238E27FC236}">
                <a16:creationId xmlns:a16="http://schemas.microsoft.com/office/drawing/2014/main" id="{0D325BAB-8EE3-1FC2-7535-5D65E511AA1C}"/>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3" name="Text Placeholder 13">
            <a:extLst>
              <a:ext uri="{FF2B5EF4-FFF2-40B4-BE49-F238E27FC236}">
                <a16:creationId xmlns:a16="http://schemas.microsoft.com/office/drawing/2014/main" id="{9CA49F6A-8108-A7F5-F49E-9434550D88F6}"/>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37654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and Two Bullets/Oth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a:xfrm>
            <a:off x="304800" y="0"/>
            <a:ext cx="5791200" cy="1371150"/>
          </a:xfrm>
        </p:spPr>
        <p:txBody>
          <a:bodyPr/>
          <a:lstStyle/>
          <a:p>
            <a:r>
              <a:rPr lang="en-US"/>
              <a:t>Slide Title</a:t>
            </a:r>
          </a:p>
        </p:txBody>
      </p:sp>
      <p:sp>
        <p:nvSpPr>
          <p:cNvPr id="9" name="Text Placeholder 8">
            <a:extLst>
              <a:ext uri="{FF2B5EF4-FFF2-40B4-BE49-F238E27FC236}">
                <a16:creationId xmlns:a16="http://schemas.microsoft.com/office/drawing/2014/main" id="{544C641A-ACBB-1CE7-CB8C-9E8DFE1284CC}"/>
              </a:ext>
            </a:extLst>
          </p:cNvPr>
          <p:cNvSpPr>
            <a:spLocks noGrp="1"/>
          </p:cNvSpPr>
          <p:nvPr>
            <p:ph type="body" sz="quarter" idx="14" hasCustomPrompt="1"/>
          </p:nvPr>
        </p:nvSpPr>
        <p:spPr>
          <a:xfrm>
            <a:off x="304800" y="1473156"/>
            <a:ext cx="5791199"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10" name="Content Placeholder 2">
            <a:extLst>
              <a:ext uri="{FF2B5EF4-FFF2-40B4-BE49-F238E27FC236}">
                <a16:creationId xmlns:a16="http://schemas.microsoft.com/office/drawing/2014/main" id="{7B4B2D98-81ED-FF6E-8F54-27837AA8CF02}"/>
              </a:ext>
            </a:extLst>
          </p:cNvPr>
          <p:cNvSpPr>
            <a:spLocks noGrp="1"/>
          </p:cNvSpPr>
          <p:nvPr>
            <p:ph sz="half" idx="1"/>
          </p:nvPr>
        </p:nvSpPr>
        <p:spPr>
          <a:xfrm>
            <a:off x="304798" y="2194560"/>
            <a:ext cx="5791200" cy="4082332"/>
          </a:xfrm>
          <a:prstGeom prst="rect">
            <a:avLst/>
          </a:prstGeom>
        </p:spPr>
        <p:txBody>
          <a:bodyPr/>
          <a:lstStyle>
            <a:lvl1pPr marL="194310" indent="-192024">
              <a:buClr>
                <a:srgbClr val="FF6000"/>
              </a:buClr>
              <a:buSzPct val="60000"/>
              <a:buFont typeface="System Font Regular"/>
              <a:buChar char="➤"/>
              <a:defRPr/>
            </a:lvl1pPr>
            <a:lvl2pPr marL="411480" indent="-192024">
              <a:buClr>
                <a:srgbClr val="0065A4"/>
              </a:buClr>
              <a:buSzPct val="100000"/>
              <a:buFont typeface="Arial" panose="020B0604020202020204" pitchFamily="34" charset="0"/>
              <a:buChar char="•"/>
              <a:defRPr sz="1600"/>
            </a:lvl2pPr>
            <a:lvl3pPr marL="576072" indent="-137160">
              <a:buClr>
                <a:srgbClr val="0065A4"/>
              </a:buClr>
              <a:buSzPct val="100000"/>
              <a:buFont typeface="Arial" panose="020B0604020202020204" pitchFamily="34" charset="0"/>
              <a:buChar char="•"/>
              <a:defRPr sz="1400"/>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5A9EA98-E34B-E2A6-9C8E-6478F78C91DB}"/>
              </a:ext>
            </a:extLst>
          </p:cNvPr>
          <p:cNvSpPr>
            <a:spLocks noGrp="1"/>
          </p:cNvSpPr>
          <p:nvPr>
            <p:ph sz="half" idx="18"/>
          </p:nvPr>
        </p:nvSpPr>
        <p:spPr>
          <a:xfrm>
            <a:off x="6381749" y="353974"/>
            <a:ext cx="5505449" cy="5932526"/>
          </a:xfrm>
          <a:prstGeom prst="rect">
            <a:avLst/>
          </a:prstGeom>
        </p:spPr>
        <p:txBody>
          <a:bodyPr/>
          <a:lstStyle>
            <a:lvl1pPr marL="194310" indent="-192024">
              <a:buClr>
                <a:srgbClr val="FF6000"/>
              </a:buClr>
              <a:buSzPct val="60000"/>
              <a:buFont typeface="System Font Regular"/>
              <a:buChar char="➤"/>
              <a:defRPr/>
            </a:lvl1pPr>
            <a:lvl2pPr marL="411480" indent="-192024">
              <a:buClr>
                <a:srgbClr val="0065A4"/>
              </a:buClr>
              <a:buSzPct val="100000"/>
              <a:buFont typeface="Arial" panose="020B0604020202020204" pitchFamily="34" charset="0"/>
              <a:buChar char="•"/>
              <a:defRPr/>
            </a:lvl2pPr>
            <a:lvl3pPr marL="576072" indent="-137160">
              <a:buClr>
                <a:srgbClr val="0065A4"/>
              </a:buClr>
              <a:buSzPct val="100000"/>
              <a:buFont typeface="Arial" panose="020B0604020202020204" pitchFamily="34" charset="0"/>
              <a:buChar char="•"/>
              <a:defRPr/>
            </a:lvl3pPr>
            <a:lvl4pPr marL="713232" indent="-128016">
              <a:buClr>
                <a:srgbClr val="FF6000"/>
              </a:buClr>
              <a:buSzPct val="60000"/>
              <a:buFont typeface="System Font Regular"/>
              <a:buChar char="➤"/>
              <a:defRPr/>
            </a:lvl4pPr>
            <a:lvl5pPr marL="850392" indent="-128016">
              <a:buClr>
                <a:srgbClr val="FF6000"/>
              </a:buClr>
              <a:buSzPct val="60000"/>
              <a:buFont typeface="System Font Regular"/>
              <a:buChar char="➤"/>
              <a:defRPr/>
            </a:lvl5pPr>
          </a:lstStyle>
          <a:p>
            <a:pPr lvl="0"/>
            <a:r>
              <a:rPr lang="en-US"/>
              <a:t>Click to edit Master text styles</a:t>
            </a:r>
          </a:p>
          <a:p>
            <a:pPr lvl="1"/>
            <a:r>
              <a:rPr lang="en-US"/>
              <a:t>Second level</a:t>
            </a:r>
          </a:p>
          <a:p>
            <a:pPr lvl="2"/>
            <a:r>
              <a:rPr lang="en-US"/>
              <a:t>Third level</a:t>
            </a:r>
          </a:p>
        </p:txBody>
      </p:sp>
      <p:cxnSp>
        <p:nvCxnSpPr>
          <p:cNvPr id="6" name="Straight Connector 5">
            <a:extLst>
              <a:ext uri="{FF2B5EF4-FFF2-40B4-BE49-F238E27FC236}">
                <a16:creationId xmlns:a16="http://schemas.microsoft.com/office/drawing/2014/main" id="{DFC59B38-1987-7596-DE9A-A99DD8138D59}"/>
              </a:ext>
            </a:extLst>
          </p:cNvPr>
          <p:cNvCxnSpPr>
            <a:cxnSpLocks/>
          </p:cNvCxnSpPr>
          <p:nvPr userDrawn="1"/>
        </p:nvCxnSpPr>
        <p:spPr>
          <a:xfrm flipV="1">
            <a:off x="304800" y="1371150"/>
            <a:ext cx="5791200" cy="11074"/>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763A0E52-ED44-9558-21A9-A9B87906D31F}"/>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1" name="Text Placeholder 13">
            <a:extLst>
              <a:ext uri="{FF2B5EF4-FFF2-40B4-BE49-F238E27FC236}">
                <a16:creationId xmlns:a16="http://schemas.microsoft.com/office/drawing/2014/main" id="{3C63F0D7-7D26-6299-D852-2BDC94DBB580}"/>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311437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and Bullets/Other">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7BEF228-23CD-7B43-F583-FC3F830CD0FF}"/>
              </a:ext>
            </a:extLst>
          </p:cNvPr>
          <p:cNvSpPr>
            <a:spLocks noGrp="1"/>
          </p:cNvSpPr>
          <p:nvPr>
            <p:ph type="pic" idx="17" hasCustomPrompt="1"/>
          </p:nvPr>
        </p:nvSpPr>
        <p:spPr>
          <a:xfrm>
            <a:off x="7620000" y="-2"/>
            <a:ext cx="4572000" cy="6431967"/>
          </a:xfrm>
          <a:prstGeom prst="rect">
            <a:avLst/>
          </a:prstGeom>
          <a:blipFill>
            <a:blip r:embed="rId2"/>
            <a:stretch>
              <a:fillRect b="-7251"/>
            </a:stretch>
          </a:blipFill>
        </p:spPr>
        <p:txBody>
          <a:bodyPr lIns="0" tIns="0" rIns="0" bIns="0" anchor="ctr" anchorCtr="1"/>
          <a:lstStyle>
            <a:lvl1pPr marL="0" indent="0" algn="ctr">
              <a:buNone/>
              <a:defRPr sz="2400" b="1" baseline="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365760" rtl="0" eaLnBrk="1" fontAlgn="auto" latinLnBrk="0" hangingPunct="1">
              <a:lnSpc>
                <a:spcPct val="90000"/>
              </a:lnSpc>
              <a:spcBef>
                <a:spcPts val="1000"/>
              </a:spcBef>
              <a:spcAft>
                <a:spcPts val="10"/>
              </a:spcAft>
              <a:buClrTx/>
              <a:buSzTx/>
              <a:buFontTx/>
              <a:buNone/>
              <a:tabLst/>
              <a:defRPr/>
            </a:pPr>
            <a:r>
              <a:rPr lang="en-US"/>
              <a:t>CLICK ICON TO CHANGE PICTURE</a:t>
            </a:r>
          </a:p>
        </p:txBody>
      </p:sp>
      <p:cxnSp>
        <p:nvCxnSpPr>
          <p:cNvPr id="8" name="Straight Connector 7">
            <a:extLst>
              <a:ext uri="{FF2B5EF4-FFF2-40B4-BE49-F238E27FC236}">
                <a16:creationId xmlns:a16="http://schemas.microsoft.com/office/drawing/2014/main" id="{2D92FE15-AE06-C6D8-888A-9BB13880221C}"/>
              </a:ext>
            </a:extLst>
          </p:cNvPr>
          <p:cNvCxnSpPr>
            <a:cxnSpLocks/>
          </p:cNvCxnSpPr>
          <p:nvPr userDrawn="1"/>
        </p:nvCxnSpPr>
        <p:spPr>
          <a:xfrm>
            <a:off x="304800" y="1008735"/>
            <a:ext cx="1158240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C26932-7F95-1C30-101E-156F47BE62DD}"/>
              </a:ext>
            </a:extLst>
          </p:cNvPr>
          <p:cNvSpPr>
            <a:spLocks noGrp="1"/>
          </p:cNvSpPr>
          <p:nvPr>
            <p:ph type="title" hasCustomPrompt="1"/>
          </p:nvPr>
        </p:nvSpPr>
        <p:spPr>
          <a:xfrm>
            <a:off x="304801" y="1"/>
            <a:ext cx="6705596" cy="997660"/>
          </a:xfrm>
        </p:spPr>
        <p:txBody>
          <a:bodyPr/>
          <a:lstStyle/>
          <a:p>
            <a:r>
              <a:rPr lang="en-US"/>
              <a:t>Slide Title</a:t>
            </a:r>
          </a:p>
        </p:txBody>
      </p:sp>
      <p:sp>
        <p:nvSpPr>
          <p:cNvPr id="7" name="Text Placeholder 8">
            <a:extLst>
              <a:ext uri="{FF2B5EF4-FFF2-40B4-BE49-F238E27FC236}">
                <a16:creationId xmlns:a16="http://schemas.microsoft.com/office/drawing/2014/main" id="{F039D9D8-1A05-B394-950E-7B6056D3823A}"/>
              </a:ext>
            </a:extLst>
          </p:cNvPr>
          <p:cNvSpPr>
            <a:spLocks noGrp="1"/>
          </p:cNvSpPr>
          <p:nvPr>
            <p:ph type="body" sz="quarter" idx="14" hasCustomPrompt="1"/>
          </p:nvPr>
        </p:nvSpPr>
        <p:spPr>
          <a:xfrm>
            <a:off x="304798" y="1143000"/>
            <a:ext cx="6705600" cy="640080"/>
          </a:xfrm>
          <a:prstGeom prst="rect">
            <a:avLst/>
          </a:prstGeom>
        </p:spPr>
        <p:txBody>
          <a:bodyPr bIns="45720" anchor="ctr" anchorCtr="0">
            <a:normAutofit/>
          </a:bodyPr>
          <a:lstStyle>
            <a:lvl1pPr>
              <a:defRPr sz="2000" b="1" i="0" cap="all" baseline="0">
                <a:solidFill>
                  <a:schemeClr val="bg2"/>
                </a:solidFill>
                <a:latin typeface="Calibri" panose="020F0502020204030204" pitchFamily="34" charset="0"/>
              </a:defRPr>
            </a:lvl1pPr>
          </a:lstStyle>
          <a:p>
            <a:pPr lvl="0"/>
            <a:r>
              <a:rPr lang="en-US"/>
              <a:t>subtitle</a:t>
            </a:r>
          </a:p>
        </p:txBody>
      </p:sp>
      <p:sp>
        <p:nvSpPr>
          <p:cNvPr id="9" name="Content Placeholder 2">
            <a:extLst>
              <a:ext uri="{FF2B5EF4-FFF2-40B4-BE49-F238E27FC236}">
                <a16:creationId xmlns:a16="http://schemas.microsoft.com/office/drawing/2014/main" id="{E501B4BA-2920-7F17-C69D-CD3C119ABC69}"/>
              </a:ext>
            </a:extLst>
          </p:cNvPr>
          <p:cNvSpPr>
            <a:spLocks noGrp="1"/>
          </p:cNvSpPr>
          <p:nvPr>
            <p:ph sz="half" idx="1"/>
          </p:nvPr>
        </p:nvSpPr>
        <p:spPr>
          <a:xfrm>
            <a:off x="304797" y="1862985"/>
            <a:ext cx="6705599" cy="4375705"/>
          </a:xfrm>
          <a:prstGeom prst="rect">
            <a:avLst/>
          </a:prstGeom>
        </p:spPr>
        <p:txBody>
          <a:bodyPr/>
          <a:lstStyle>
            <a:lvl1pPr marL="194310" indent="-192024">
              <a:buClr>
                <a:srgbClr val="FF6000"/>
              </a:buClr>
              <a:buSzPct val="60000"/>
              <a:buFont typeface="System Font Regular"/>
              <a:buChar char="➤"/>
              <a:defRPr b="0" i="0">
                <a:latin typeface="Calibri" panose="020F0502020204030204" pitchFamily="34" charset="0"/>
                <a:cs typeface="Calibri" panose="020F0502020204030204" pitchFamily="34" charset="0"/>
              </a:defRPr>
            </a:lvl1pPr>
            <a:lvl2pPr marL="411480" indent="-192024">
              <a:buClr>
                <a:srgbClr val="0065A4"/>
              </a:buClr>
              <a:buSzPct val="60000"/>
              <a:buFont typeface="System Font Regular"/>
              <a:buChar char="➤"/>
              <a:defRPr sz="1600" b="0" i="0">
                <a:latin typeface="Calibri" panose="020F0502020204030204" pitchFamily="34" charset="0"/>
                <a:cs typeface="Calibri" panose="020F0502020204030204" pitchFamily="34" charset="0"/>
              </a:defRPr>
            </a:lvl2pPr>
            <a:lvl3pPr marL="576072" indent="-137160">
              <a:buClr>
                <a:srgbClr val="0065A4"/>
              </a:buClr>
              <a:buSzPct val="60000"/>
              <a:buFont typeface="System Font Regular"/>
              <a:buChar char="➤"/>
              <a:defRPr sz="1400" b="0" i="0">
                <a:latin typeface="Calibri" panose="020F0502020204030204" pitchFamily="34" charset="0"/>
                <a:cs typeface="Calibri" panose="020F0502020204030204" pitchFamily="34" charset="0"/>
              </a:defRPr>
            </a:lvl3pPr>
            <a:lvl4pPr marL="71323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4pPr>
            <a:lvl5pPr marL="850392" indent="-128016">
              <a:buClr>
                <a:srgbClr val="FF6000"/>
              </a:buClr>
              <a:buSzPct val="60000"/>
              <a:buFont typeface="System Font Regular"/>
              <a:buChar char="➤"/>
              <a:defRPr b="0" i="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3">
            <a:extLst>
              <a:ext uri="{FF2B5EF4-FFF2-40B4-BE49-F238E27FC236}">
                <a16:creationId xmlns:a16="http://schemas.microsoft.com/office/drawing/2014/main" id="{DA1C566C-24CA-1468-4816-D8CB8CA4DFCE}"/>
              </a:ext>
            </a:extLst>
          </p:cNvPr>
          <p:cNvSpPr>
            <a:spLocks noGrp="1"/>
          </p:cNvSpPr>
          <p:nvPr>
            <p:ph type="sldNum" sz="quarter" idx="11"/>
          </p:nvPr>
        </p:nvSpPr>
        <p:spPr>
          <a:xfrm>
            <a:off x="11233469" y="6450653"/>
            <a:ext cx="441290" cy="365760"/>
          </a:xfrm>
        </p:spPr>
        <p:txBody>
          <a:bodyPr/>
          <a:lstStyle>
            <a:lvl1pPr>
              <a:defRPr b="1" i="0">
                <a:latin typeface="Calibri" panose="020F0502020204030204" pitchFamily="34" charset="0"/>
                <a:cs typeface="Calibri" panose="020F0502020204030204" pitchFamily="34" charset="0"/>
              </a:defRPr>
            </a:lvl1pPr>
          </a:lstStyle>
          <a:p>
            <a:fld id="{45EBD3CB-B0EF-374D-A7D9-9E1E0B8E9BAC}" type="slidenum">
              <a:rPr lang="en-US" smtClean="0"/>
              <a:pPr/>
              <a:t>‹#›</a:t>
            </a:fld>
            <a:endParaRPr lang="en-US"/>
          </a:p>
        </p:txBody>
      </p:sp>
      <p:sp>
        <p:nvSpPr>
          <p:cNvPr id="14" name="Text Placeholder 13">
            <a:extLst>
              <a:ext uri="{FF2B5EF4-FFF2-40B4-BE49-F238E27FC236}">
                <a16:creationId xmlns:a16="http://schemas.microsoft.com/office/drawing/2014/main" id="{1C4A743B-5630-E24F-5BBC-695E2D482FB2}"/>
              </a:ext>
            </a:extLst>
          </p:cNvPr>
          <p:cNvSpPr>
            <a:spLocks noGrp="1"/>
          </p:cNvSpPr>
          <p:nvPr>
            <p:ph type="body" sz="quarter" idx="15" hasCustomPrompt="1"/>
          </p:nvPr>
        </p:nvSpPr>
        <p:spPr>
          <a:xfrm>
            <a:off x="359820" y="6460701"/>
            <a:ext cx="10842568" cy="365760"/>
          </a:xfrm>
          <a:prstGeom prst="rect">
            <a:avLst/>
          </a:prstGeom>
        </p:spPr>
        <p:txBody>
          <a:bodyPr anchor="ctr"/>
          <a:lstStyle>
            <a:lvl1pPr algn="r">
              <a:defRPr sz="1000" b="1" i="0" cap="none">
                <a:solidFill>
                  <a:schemeClr val="bg1"/>
                </a:solidFill>
                <a:latin typeface="Calibri" panose="020F0502020204030204" pitchFamily="34" charset="0"/>
                <a:cs typeface="Calibri" panose="020F0502020204030204" pitchFamily="34" charset="0"/>
              </a:defRPr>
            </a:lvl1pPr>
          </a:lstStyle>
          <a:p>
            <a:pPr lvl="0"/>
            <a:r>
              <a:rPr lang="en-US"/>
              <a:t>Footer copy here</a:t>
            </a:r>
          </a:p>
        </p:txBody>
      </p:sp>
    </p:spTree>
    <p:extLst>
      <p:ext uri="{BB962C8B-B14F-4D97-AF65-F5344CB8AC3E}">
        <p14:creationId xmlns:p14="http://schemas.microsoft.com/office/powerpoint/2010/main" val="118483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50943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5.emf"/><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1619FB-9E70-F5B7-45E1-3A7E068734F4}"/>
              </a:ext>
            </a:extLst>
          </p:cNvPr>
          <p:cNvSpPr/>
          <p:nvPr userDrawn="1"/>
        </p:nvSpPr>
        <p:spPr>
          <a:xfrm>
            <a:off x="0" y="0"/>
            <a:ext cx="12192000" cy="6853759"/>
          </a:xfrm>
          <a:prstGeom prst="rect">
            <a:avLst/>
          </a:prstGeom>
          <a:gradFill>
            <a:gsLst>
              <a:gs pos="0">
                <a:schemeClr val="bg1"/>
              </a:gs>
              <a:gs pos="99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F5A4057-ABBB-FC27-9E42-0BD9970ADFFC}"/>
              </a:ext>
            </a:extLst>
          </p:cNvPr>
          <p:cNvCxnSpPr>
            <a:cxnSpLocks/>
          </p:cNvCxnSpPr>
          <p:nvPr userDrawn="1"/>
        </p:nvCxnSpPr>
        <p:spPr>
          <a:xfrm>
            <a:off x="1473200" y="796234"/>
            <a:ext cx="9987280" cy="0"/>
          </a:xfrm>
          <a:prstGeom prst="line">
            <a:avLst/>
          </a:prstGeom>
          <a:ln w="12700">
            <a:solidFill>
              <a:srgbClr val="0065A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F93164-6EE7-E8DF-D5DF-49A517F6080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7792"/>
          <a:stretch/>
        </p:blipFill>
        <p:spPr>
          <a:xfrm>
            <a:off x="0" y="3211682"/>
            <a:ext cx="12192000" cy="3646318"/>
          </a:xfrm>
          <a:prstGeom prst="rect">
            <a:avLst/>
          </a:prstGeom>
        </p:spPr>
      </p:pic>
      <p:sp>
        <p:nvSpPr>
          <p:cNvPr id="6" name="Date Placeholder 5">
            <a:extLst>
              <a:ext uri="{FF2B5EF4-FFF2-40B4-BE49-F238E27FC236}">
                <a16:creationId xmlns:a16="http://schemas.microsoft.com/office/drawing/2014/main" id="{86ED8990-3DBA-2C27-5F39-3B963AE432EB}"/>
              </a:ext>
            </a:extLst>
          </p:cNvPr>
          <p:cNvSpPr>
            <a:spLocks noGrp="1"/>
          </p:cNvSpPr>
          <p:nvPr>
            <p:ph type="dt" sz="half" idx="2"/>
          </p:nvPr>
        </p:nvSpPr>
        <p:spPr>
          <a:xfrm>
            <a:off x="0" y="613671"/>
            <a:ext cx="1473200" cy="365125"/>
          </a:xfrm>
          <a:prstGeom prst="rect">
            <a:avLst/>
          </a:prstGeom>
        </p:spPr>
        <p:txBody>
          <a:bodyPr vert="horz" lIns="91440" tIns="45720" rIns="91440" bIns="45720" rtlCol="0" anchor="ctr"/>
          <a:lstStyle>
            <a:lvl1pPr algn="r">
              <a:defRPr sz="1200" b="1" i="0" baseline="0">
                <a:solidFill>
                  <a:srgbClr val="A6A6A6"/>
                </a:solidFill>
                <a:latin typeface="Calibri" panose="020F0502020204030204" pitchFamily="34" charset="0"/>
              </a:defRPr>
            </a:lvl1pPr>
          </a:lstStyle>
          <a:p>
            <a:endParaRPr lang="en-US"/>
          </a:p>
        </p:txBody>
      </p:sp>
    </p:spTree>
    <p:extLst>
      <p:ext uri="{BB962C8B-B14F-4D97-AF65-F5344CB8AC3E}">
        <p14:creationId xmlns:p14="http://schemas.microsoft.com/office/powerpoint/2010/main" val="1560293512"/>
      </p:ext>
    </p:extLst>
  </p:cSld>
  <p:clrMap bg1="lt1" tx1="dk1" bg2="lt2" tx2="dk2" accent1="accent1" accent2="accent2" accent3="accent3" accent4="accent4" accent5="accent5" accent6="accent6" hlink="hlink" folHlink="folHlink"/>
  <p:sldLayoutIdLst>
    <p:sldLayoutId id="2147483749" r:id="rId1"/>
    <p:sldLayoutId id="2147483750" r:id="rId2"/>
  </p:sldLayoutIdLst>
  <p:hf hdr="0" ftr="0"/>
  <p:txStyles>
    <p:titleStyle>
      <a:lvl1pPr algn="l" defTabSz="914400" rtl="0" eaLnBrk="1" latinLnBrk="0" hangingPunct="1">
        <a:lnSpc>
          <a:spcPct val="90000"/>
        </a:lnSpc>
        <a:spcBef>
          <a:spcPct val="0"/>
        </a:spcBef>
        <a:buNone/>
        <a:defRPr sz="4000" b="1" i="0" kern="1200" baseline="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i="0" kern="1200" cap="all" baseline="0">
          <a:solidFill>
            <a:schemeClr val="bg2"/>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400" b="1" i="0" kern="1200">
          <a:solidFill>
            <a:schemeClr val="bg2"/>
          </a:solidFill>
          <a:latin typeface="Calibri" panose="020F0502020204030204" pitchFamily="34" charset="0"/>
          <a:ea typeface="+mn-ea"/>
          <a:cs typeface="Calibri" panose="020F050202020403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200" b="1" i="0" kern="1200">
          <a:solidFill>
            <a:schemeClr val="bg2"/>
          </a:solidFill>
          <a:latin typeface="Calibri" panose="020F0502020204030204" pitchFamily="34" charset="0"/>
          <a:ea typeface="+mn-ea"/>
          <a:cs typeface="Calibri" panose="020F050202020403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1100" b="1" i="0" kern="1200">
          <a:solidFill>
            <a:schemeClr val="bg2"/>
          </a:solidFill>
          <a:latin typeface="Calibri" panose="020F0502020204030204" pitchFamily="34" charset="0"/>
          <a:ea typeface="+mn-ea"/>
          <a:cs typeface="Calibri" panose="020F050202020403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1100" b="1" i="0" kern="1200">
          <a:solidFill>
            <a:schemeClr val="bg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18507F-048D-CF78-2385-EA2B7ED4ED2A}"/>
              </a:ext>
            </a:extLst>
          </p:cNvPr>
          <p:cNvPicPr>
            <a:picLocks noChangeAspect="1"/>
          </p:cNvPicPr>
          <p:nvPr userDrawn="1"/>
        </p:nvPicPr>
        <p:blipFill>
          <a:blip r:embed="rId10">
            <a:alphaModFix amt="5000"/>
          </a:blip>
          <a:stretch>
            <a:fillRect/>
          </a:stretch>
        </p:blipFill>
        <p:spPr>
          <a:xfrm>
            <a:off x="0" y="1956816"/>
            <a:ext cx="12192000" cy="4925567"/>
          </a:xfrm>
          <a:prstGeom prst="rect">
            <a:avLst/>
          </a:prstGeom>
        </p:spPr>
      </p:pic>
      <p:sp>
        <p:nvSpPr>
          <p:cNvPr id="8" name="Rectangle 7">
            <a:extLst>
              <a:ext uri="{FF2B5EF4-FFF2-40B4-BE49-F238E27FC236}">
                <a16:creationId xmlns:a16="http://schemas.microsoft.com/office/drawing/2014/main" id="{77678744-65B6-FCAC-F5E7-9A8FA6CA6143}"/>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62C751-02EB-55B3-9477-BBA652250831}"/>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304800" y="2476500"/>
            <a:ext cx="5791200" cy="37004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AC603AA3-C78B-FB12-3F61-F42EE2E63890}"/>
              </a:ext>
            </a:extLst>
          </p:cNvPr>
          <p:cNvSpPr>
            <a:spLocks noGrp="1"/>
          </p:cNvSpPr>
          <p:nvPr>
            <p:ph type="sldNum" sz="quarter" idx="4"/>
          </p:nvPr>
        </p:nvSpPr>
        <p:spPr>
          <a:xfrm>
            <a:off x="11237976" y="6446520"/>
            <a:ext cx="438912" cy="365760"/>
          </a:xfrm>
          <a:prstGeom prst="rect">
            <a:avLst/>
          </a:prstGeom>
        </p:spPr>
        <p:txBody>
          <a:bodyPr vert="horz" lIns="91440" tIns="45720" rIns="91440" bIns="45720" rtlCol="0" anchor="ctr"/>
          <a:lstStyle>
            <a:lvl1pPr algn="l">
              <a:defRPr sz="1000" b="1" i="0" baseline="0">
                <a:solidFill>
                  <a:srgbClr val="FFFFFF"/>
                </a:solidFill>
                <a:latin typeface="+mn-lt"/>
              </a:defRPr>
            </a:lvl1pPr>
          </a:lstStyle>
          <a:p>
            <a:fld id="{45EBD3CB-B0EF-374D-A7D9-9E1E0B8E9BAC}" type="slidenum">
              <a:rPr lang="en-US" smtClean="0"/>
              <a:pPr/>
              <a:t>‹#›</a:t>
            </a:fld>
            <a:endParaRPr lang="en-US"/>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304800" y="1"/>
            <a:ext cx="11582400" cy="997660"/>
          </a:xfrm>
          <a:prstGeom prst="rect">
            <a:avLst/>
          </a:prstGeom>
        </p:spPr>
        <p:txBody>
          <a:bodyPr vert="horz" lIns="91440" tIns="45720" rIns="91440" bIns="45720" rtlCol="0" anchor="ctr">
            <a:noAutofit/>
          </a:bodyPr>
          <a:lstStyle/>
          <a:p>
            <a:r>
              <a:rPr lang="en-US"/>
              <a:t>Click to edit Master title style</a:t>
            </a:r>
          </a:p>
        </p:txBody>
      </p:sp>
      <p:sp>
        <p:nvSpPr>
          <p:cNvPr id="18" name="Slide Number Placeholder 5">
            <a:extLst>
              <a:ext uri="{FF2B5EF4-FFF2-40B4-BE49-F238E27FC236}">
                <a16:creationId xmlns:a16="http://schemas.microsoft.com/office/drawing/2014/main" id="{CA3A2122-F7E0-898A-D039-19214B823816}"/>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1706320"/>
      </p:ext>
    </p:extLst>
  </p:cSld>
  <p:clrMap bg1="lt1" tx1="dk1" bg2="lt2" tx2="dk2" accent1="accent1" accent2="accent2" accent3="accent3" accent4="accent4" accent5="accent5" accent6="accent6" hlink="hlink" folHlink="folHlink"/>
  <p:sldLayoutIdLst>
    <p:sldLayoutId id="2147483767" r:id="rId1"/>
    <p:sldLayoutId id="2147483763" r:id="rId2"/>
    <p:sldLayoutId id="2147483759" r:id="rId3"/>
    <p:sldLayoutId id="2147483762" r:id="rId4"/>
    <p:sldLayoutId id="2147483765" r:id="rId5"/>
    <p:sldLayoutId id="2147483766" r:id="rId6"/>
    <p:sldLayoutId id="2147483768" r:id="rId7"/>
    <p:sldLayoutId id="2147483769" r:id="rId8"/>
  </p:sldLayoutIdLst>
  <p:hf hdr="0" ftr="0"/>
  <p:txStyles>
    <p:titleStyle>
      <a:lvl1pPr marL="4763" indent="-4763" algn="l" defTabSz="914400" rtl="0" eaLnBrk="1" latinLnBrk="0" hangingPunct="1">
        <a:lnSpc>
          <a:spcPct val="90000"/>
        </a:lnSpc>
        <a:spcBef>
          <a:spcPct val="0"/>
        </a:spcBef>
        <a:buNone/>
        <a:tabLst/>
        <a:defRPr sz="2800" b="1" i="0" kern="1200" baseline="0">
          <a:solidFill>
            <a:srgbClr val="0065A4"/>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18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60" userDrawn="1">
          <p15:clr>
            <a:srgbClr val="F26B43"/>
          </p15:clr>
        </p15:guide>
        <p15:guide id="2" pos="3840" userDrawn="1">
          <p15:clr>
            <a:srgbClr val="F26B43"/>
          </p15:clr>
        </p15:guide>
        <p15:guide id="3" orient="horz" pos="4200" userDrawn="1">
          <p15:clr>
            <a:srgbClr val="F26B43"/>
          </p15:clr>
        </p15:guide>
        <p15:guide id="4" orient="horz" pos="4152" userDrawn="1">
          <p15:clr>
            <a:srgbClr val="F26B43"/>
          </p15:clr>
        </p15:guide>
        <p15:guide id="5" orient="horz" pos="2160" userDrawn="1">
          <p15:clr>
            <a:srgbClr val="F26B43"/>
          </p15:clr>
        </p15:guide>
        <p15:guide id="6" orient="horz" pos="1416" userDrawn="1">
          <p15:clr>
            <a:srgbClr val="F26B43"/>
          </p15:clr>
        </p15:guide>
        <p15:guide id="7" pos="192" userDrawn="1">
          <p15:clr>
            <a:srgbClr val="F26B43"/>
          </p15:clr>
        </p15:guide>
        <p15:guide id="8" pos="7488" userDrawn="1">
          <p15:clr>
            <a:srgbClr val="F26B43"/>
          </p15:clr>
        </p15:guide>
        <p15:guide id="9" pos="264" userDrawn="1">
          <p15:clr>
            <a:srgbClr val="F26B43"/>
          </p15:clr>
        </p15:guide>
        <p15:guide id="10" pos="2016" userDrawn="1">
          <p15:clr>
            <a:srgbClr val="F26B43"/>
          </p15:clr>
        </p15:guide>
        <p15:guide id="11" pos="56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B27ABC-4C32-7834-6358-01AA3FF29C97}"/>
              </a:ext>
            </a:extLst>
          </p:cNvPr>
          <p:cNvPicPr>
            <a:picLocks noChangeAspect="1"/>
          </p:cNvPicPr>
          <p:nvPr userDrawn="1"/>
        </p:nvPicPr>
        <p:blipFill>
          <a:blip r:embed="rId3">
            <a:alphaModFix amt="18000"/>
          </a:blip>
          <a:stretch>
            <a:fillRect/>
          </a:stretch>
        </p:blipFill>
        <p:spPr>
          <a:xfrm>
            <a:off x="0" y="1860607"/>
            <a:ext cx="12192000" cy="4925567"/>
          </a:xfrm>
          <a:prstGeom prst="rect">
            <a:avLst/>
          </a:prstGeom>
        </p:spPr>
      </p:pic>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4648200" y="4782611"/>
            <a:ext cx="2895600" cy="1097313"/>
          </a:xfrm>
          <a:prstGeom prst="rect">
            <a:avLst/>
          </a:prstGeom>
        </p:spPr>
        <p:txBody>
          <a:bodyPr vert="horz" lIns="9144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2722910" y="2224123"/>
            <a:ext cx="6746180" cy="2409753"/>
          </a:xfrm>
          <a:prstGeom prst="rect">
            <a:avLst/>
          </a:prstGeom>
        </p:spPr>
        <p:txBody>
          <a:bodyPr vert="horz" lIns="91440" tIns="45720" rIns="91440" bIns="45720" rtlCol="0" anchor="ctr">
            <a:noAutofit/>
          </a:bodyPr>
          <a:lstStyle/>
          <a:p>
            <a:r>
              <a:rPr lang="en-US"/>
              <a:t>Click to edit Master title style</a:t>
            </a:r>
          </a:p>
        </p:txBody>
      </p:sp>
      <p:sp>
        <p:nvSpPr>
          <p:cNvPr id="2" name="Rectangle 1">
            <a:extLst>
              <a:ext uri="{FF2B5EF4-FFF2-40B4-BE49-F238E27FC236}">
                <a16:creationId xmlns:a16="http://schemas.microsoft.com/office/drawing/2014/main" id="{98BD76F3-EBD5-65B1-CB7B-6F2B91CAFE1E}"/>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E59B771-D80F-2190-A56F-18F82CFCE7DA}"/>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138743"/>
      </p:ext>
    </p:extLst>
  </p:cSld>
  <p:clrMap bg1="lt1" tx1="dk1" bg2="lt2" tx2="dk2" accent1="accent1" accent2="accent2" accent3="accent3" accent4="accent4" accent5="accent5" accent6="accent6" hlink="hlink" folHlink="folHlink"/>
  <p:sldLayoutIdLst>
    <p:sldLayoutId id="2147483785" r:id="rId1"/>
  </p:sldLayoutIdLst>
  <p:hf hdr="0" ftr="0"/>
  <p:txStyles>
    <p:titleStyle>
      <a:lvl1pPr marL="4763" indent="-4763" algn="ctr" defTabSz="914400" rtl="0" eaLnBrk="1" latinLnBrk="0" hangingPunct="1">
        <a:lnSpc>
          <a:spcPct val="90000"/>
        </a:lnSpc>
        <a:spcBef>
          <a:spcPct val="0"/>
        </a:spcBef>
        <a:buNone/>
        <a:tabLst/>
        <a:defRPr sz="6000" b="1" i="0" kern="1200" baseline="0">
          <a:solidFill>
            <a:schemeClr val="bg1"/>
          </a:solidFill>
          <a:latin typeface="Calibri" panose="020F0502020204030204" pitchFamily="34" charset="0"/>
          <a:ea typeface="+mj-ea"/>
          <a:cs typeface="+mj-cs"/>
        </a:defRPr>
      </a:lvl1pPr>
    </p:titleStyle>
    <p:bodyStyle>
      <a:lvl1pPr marL="0" indent="0" algn="ctr" defTabSz="365760" rtl="0" eaLnBrk="1" latinLnBrk="0" hangingPunct="1">
        <a:lnSpc>
          <a:spcPct val="90000"/>
        </a:lnSpc>
        <a:spcBef>
          <a:spcPts val="1000"/>
        </a:spcBef>
        <a:spcAft>
          <a:spcPts val="10"/>
        </a:spcAft>
        <a:buFontTx/>
        <a:buNone/>
        <a:defRPr sz="1400" b="0" i="0" kern="1200" cap="none" baseline="0">
          <a:solidFill>
            <a:schemeClr val="bg1"/>
          </a:solidFill>
          <a:latin typeface="Calibri" panose="020F0502020204030204" pitchFamily="34" charset="0"/>
          <a:ea typeface="+mn-ea"/>
          <a:cs typeface="Calibri" panose="020F0502020204030204" pitchFamily="34" charset="0"/>
        </a:defRPr>
      </a:lvl1pPr>
      <a:lvl2pPr marL="0" indent="0" algn="ctr" defTabSz="365760" rtl="0" eaLnBrk="1" latinLnBrk="0" hangingPunct="1">
        <a:lnSpc>
          <a:spcPct val="90000"/>
        </a:lnSpc>
        <a:spcBef>
          <a:spcPts val="500"/>
        </a:spcBef>
        <a:spcAft>
          <a:spcPts val="10"/>
        </a:spcAft>
        <a:buFontTx/>
        <a:buNone/>
        <a:defRPr sz="1200" b="0" i="0" kern="1200" cap="none" baseline="0">
          <a:solidFill>
            <a:schemeClr val="bg1"/>
          </a:solidFill>
          <a:latin typeface="Calibri" panose="020F0502020204030204" pitchFamily="34" charset="0"/>
          <a:ea typeface="+mn-ea"/>
          <a:cs typeface="Calibri" panose="020F0502020204030204" pitchFamily="34" charset="0"/>
        </a:defRPr>
      </a:lvl2pPr>
      <a:lvl3pPr marL="0" indent="0" algn="ctr" defTabSz="365760" rtl="0" eaLnBrk="1" latinLnBrk="0" hangingPunct="1">
        <a:lnSpc>
          <a:spcPct val="90000"/>
        </a:lnSpc>
        <a:spcBef>
          <a:spcPts val="500"/>
        </a:spcBef>
        <a:spcAft>
          <a:spcPts val="10"/>
        </a:spcAft>
        <a:buFontTx/>
        <a:buNone/>
        <a:defRPr sz="1100" b="0" i="0" kern="1200" cap="none" baseline="0">
          <a:solidFill>
            <a:schemeClr val="bg1"/>
          </a:solidFill>
          <a:latin typeface="Calibri" panose="020F0502020204030204" pitchFamily="34" charset="0"/>
          <a:ea typeface="+mn-ea"/>
          <a:cs typeface="Calibri" panose="020F0502020204030204" pitchFamily="34" charset="0"/>
        </a:defRPr>
      </a:lvl3pPr>
      <a:lvl4pPr marL="0" indent="0" algn="ctr" defTabSz="365760" rtl="0" eaLnBrk="1" latinLnBrk="0" hangingPunct="1">
        <a:lnSpc>
          <a:spcPct val="90000"/>
        </a:lnSpc>
        <a:spcBef>
          <a:spcPts val="500"/>
        </a:spcBef>
        <a:spcAft>
          <a:spcPts val="10"/>
        </a:spcAft>
        <a:buFontTx/>
        <a:buNone/>
        <a:defRPr sz="900" b="0" i="0" kern="1200" cap="none" baseline="0">
          <a:solidFill>
            <a:schemeClr val="bg1"/>
          </a:solidFill>
          <a:latin typeface="Calibri" panose="020F0502020204030204" pitchFamily="34" charset="0"/>
          <a:ea typeface="+mn-ea"/>
          <a:cs typeface="Calibri" panose="020F0502020204030204" pitchFamily="34" charset="0"/>
        </a:defRPr>
      </a:lvl4pPr>
      <a:lvl5pPr marL="0" indent="0" algn="ctr" defTabSz="365760" rtl="0" eaLnBrk="1" latinLnBrk="0" hangingPunct="1">
        <a:lnSpc>
          <a:spcPct val="90000"/>
        </a:lnSpc>
        <a:spcBef>
          <a:spcPts val="500"/>
        </a:spcBef>
        <a:spcAft>
          <a:spcPts val="10"/>
        </a:spcAft>
        <a:buFontTx/>
        <a:buNone/>
        <a:defRPr sz="700" b="0" i="0" kern="1200" cap="none" baseline="0">
          <a:solidFill>
            <a:schemeClr val="bg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7" pos="192" userDrawn="1">
          <p15:clr>
            <a:srgbClr val="F26B43"/>
          </p15:clr>
        </p15:guide>
        <p15:guide id="8" pos="7488" userDrawn="1">
          <p15:clr>
            <a:srgbClr val="F26B43"/>
          </p15:clr>
        </p15:guide>
        <p15:guide id="10" pos="1248" userDrawn="1">
          <p15:clr>
            <a:srgbClr val="F26B43"/>
          </p15:clr>
        </p15:guide>
        <p15:guide id="11" pos="6360" userDrawn="1">
          <p15:clr>
            <a:srgbClr val="F26B43"/>
          </p15:clr>
        </p15:guide>
        <p15:guide id="1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18507F-048D-CF78-2385-EA2B7ED4ED2A}"/>
              </a:ext>
            </a:extLst>
          </p:cNvPr>
          <p:cNvPicPr>
            <a:picLocks noChangeAspect="1"/>
          </p:cNvPicPr>
          <p:nvPr userDrawn="1"/>
        </p:nvPicPr>
        <p:blipFill>
          <a:blip r:embed="rId9">
            <a:alphaModFix amt="5000"/>
          </a:blip>
          <a:stretch>
            <a:fillRect/>
          </a:stretch>
        </p:blipFill>
        <p:spPr>
          <a:xfrm>
            <a:off x="0" y="1956816"/>
            <a:ext cx="12192000" cy="4925567"/>
          </a:xfrm>
          <a:prstGeom prst="rect">
            <a:avLst/>
          </a:prstGeom>
        </p:spPr>
      </p:pic>
      <p:sp>
        <p:nvSpPr>
          <p:cNvPr id="8" name="Rectangle 7">
            <a:extLst>
              <a:ext uri="{FF2B5EF4-FFF2-40B4-BE49-F238E27FC236}">
                <a16:creationId xmlns:a16="http://schemas.microsoft.com/office/drawing/2014/main" id="{77678744-65B6-FCAC-F5E7-9A8FA6CA6143}"/>
              </a:ext>
            </a:extLst>
          </p:cNvPr>
          <p:cNvSpPr/>
          <p:nvPr userDrawn="1"/>
        </p:nvSpPr>
        <p:spPr>
          <a:xfrm>
            <a:off x="0" y="6425183"/>
            <a:ext cx="12192000" cy="457200"/>
          </a:xfrm>
          <a:prstGeom prst="rect">
            <a:avLst/>
          </a:prstGeom>
          <a:gradFill>
            <a:gsLst>
              <a:gs pos="0">
                <a:srgbClr val="0065A4"/>
              </a:gs>
              <a:gs pos="99000">
                <a:srgbClr val="7AC14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62C751-02EB-55B3-9477-BBA652250831}"/>
              </a:ext>
            </a:extLst>
          </p:cNvPr>
          <p:cNvSpPr/>
          <p:nvPr userDrawn="1"/>
        </p:nvSpPr>
        <p:spPr>
          <a:xfrm>
            <a:off x="0" y="6821549"/>
            <a:ext cx="12192000" cy="6281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33FEBA6-3665-4A74-CDE0-BC479D4A69FA}"/>
              </a:ext>
            </a:extLst>
          </p:cNvPr>
          <p:cNvSpPr>
            <a:spLocks noGrp="1"/>
          </p:cNvSpPr>
          <p:nvPr>
            <p:ph type="body" idx="1"/>
          </p:nvPr>
        </p:nvSpPr>
        <p:spPr>
          <a:xfrm>
            <a:off x="304800" y="2476500"/>
            <a:ext cx="5791200" cy="37004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AC603AA3-C78B-FB12-3F61-F42EE2E63890}"/>
              </a:ext>
            </a:extLst>
          </p:cNvPr>
          <p:cNvSpPr>
            <a:spLocks noGrp="1"/>
          </p:cNvSpPr>
          <p:nvPr>
            <p:ph type="sldNum" sz="quarter" idx="4"/>
          </p:nvPr>
        </p:nvSpPr>
        <p:spPr>
          <a:xfrm>
            <a:off x="11237976" y="6446520"/>
            <a:ext cx="438912" cy="365760"/>
          </a:xfrm>
          <a:prstGeom prst="rect">
            <a:avLst/>
          </a:prstGeom>
        </p:spPr>
        <p:txBody>
          <a:bodyPr vert="horz" lIns="91440" tIns="45720" rIns="91440" bIns="45720" rtlCol="0" anchor="ctr"/>
          <a:lstStyle>
            <a:lvl1pPr algn="l">
              <a:defRPr sz="1000" b="1" i="0" baseline="0">
                <a:solidFill>
                  <a:srgbClr val="FFFFFF"/>
                </a:solidFill>
                <a:latin typeface="+mn-lt"/>
              </a:defRPr>
            </a:lvl1pPr>
          </a:lstStyle>
          <a:p>
            <a:fld id="{45EBD3CB-B0EF-374D-A7D9-9E1E0B8E9BAC}" type="slidenum">
              <a:rPr lang="en-US" smtClean="0"/>
              <a:pPr/>
              <a:t>‹#›</a:t>
            </a:fld>
            <a:endParaRPr lang="en-US"/>
          </a:p>
        </p:txBody>
      </p:sp>
      <p:sp>
        <p:nvSpPr>
          <p:cNvPr id="7" name="Title Placeholder 6">
            <a:extLst>
              <a:ext uri="{FF2B5EF4-FFF2-40B4-BE49-F238E27FC236}">
                <a16:creationId xmlns:a16="http://schemas.microsoft.com/office/drawing/2014/main" id="{042562E5-4E22-7B86-E2BB-F565481A3C39}"/>
              </a:ext>
            </a:extLst>
          </p:cNvPr>
          <p:cNvSpPr>
            <a:spLocks noGrp="1"/>
          </p:cNvSpPr>
          <p:nvPr>
            <p:ph type="title"/>
          </p:nvPr>
        </p:nvSpPr>
        <p:spPr>
          <a:xfrm>
            <a:off x="304800" y="1"/>
            <a:ext cx="11582400" cy="997660"/>
          </a:xfrm>
          <a:prstGeom prst="rect">
            <a:avLst/>
          </a:prstGeom>
        </p:spPr>
        <p:txBody>
          <a:bodyPr vert="horz" lIns="91440" tIns="45720" rIns="91440" bIns="45720" rtlCol="0" anchor="ctr">
            <a:noAutofit/>
          </a:bodyPr>
          <a:lstStyle/>
          <a:p>
            <a:r>
              <a:rPr lang="en-US"/>
              <a:t>Click to edit Master title style</a:t>
            </a:r>
          </a:p>
        </p:txBody>
      </p:sp>
      <p:sp>
        <p:nvSpPr>
          <p:cNvPr id="18" name="Slide Number Placeholder 5">
            <a:extLst>
              <a:ext uri="{FF2B5EF4-FFF2-40B4-BE49-F238E27FC236}">
                <a16:creationId xmlns:a16="http://schemas.microsoft.com/office/drawing/2014/main" id="{CA3A2122-F7E0-898A-D039-19214B823816}"/>
              </a:ext>
            </a:extLst>
          </p:cNvPr>
          <p:cNvSpPr txBox="1">
            <a:spLocks/>
          </p:cNvSpPr>
          <p:nvPr userDrawn="1"/>
        </p:nvSpPr>
        <p:spPr>
          <a:xfrm>
            <a:off x="11097897" y="6423201"/>
            <a:ext cx="220344" cy="405459"/>
          </a:xfrm>
          <a:prstGeom prst="rect">
            <a:avLst/>
          </a:prstGeom>
        </p:spPr>
        <p:txBody>
          <a:bodyPr anchor="ctr" anchorCtr="0"/>
          <a:lstStyle>
            <a:defPPr>
              <a:defRPr lang="en-US"/>
            </a:defPPr>
            <a:lvl1pPr marL="0" algn="l" defTabSz="914400" rtl="0" eaLnBrk="1" latinLnBrk="0" hangingPunct="1">
              <a:defRPr sz="1050" b="0" i="0" kern="1200">
                <a:solidFill>
                  <a:schemeClr val="bg1"/>
                </a:solidFill>
                <a:latin typeface="Gotham Medium" pitchFamily="2" charset="0"/>
                <a:ea typeface="+mn-ea"/>
                <a:cs typeface="Gotham Medium"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7410129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Lst>
  <p:hf hdr="0" ftr="0"/>
  <p:txStyles>
    <p:titleStyle>
      <a:lvl1pPr marL="4763" indent="-4763" algn="l" defTabSz="914400" rtl="0" eaLnBrk="1" latinLnBrk="0" hangingPunct="1">
        <a:lnSpc>
          <a:spcPct val="90000"/>
        </a:lnSpc>
        <a:spcBef>
          <a:spcPct val="0"/>
        </a:spcBef>
        <a:buNone/>
        <a:tabLst/>
        <a:defRPr sz="2800" b="1" i="0" kern="1200" baseline="0">
          <a:solidFill>
            <a:srgbClr val="0065A4"/>
          </a:solidFill>
          <a:latin typeface="Calibri" panose="020F0502020204030204" pitchFamily="34" charset="0"/>
          <a:ea typeface="+mj-ea"/>
          <a:cs typeface="+mj-cs"/>
        </a:defRPr>
      </a:lvl1pPr>
    </p:titleStyle>
    <p:bodyStyle>
      <a:lvl1pPr marL="0" indent="0" algn="l" defTabSz="365760" rtl="0" eaLnBrk="1" latinLnBrk="0" hangingPunct="1">
        <a:lnSpc>
          <a:spcPct val="90000"/>
        </a:lnSpc>
        <a:spcBef>
          <a:spcPts val="1000"/>
        </a:spcBef>
        <a:spcAft>
          <a:spcPts val="10"/>
        </a:spcAft>
        <a:buFontTx/>
        <a:buNone/>
        <a:defRPr sz="18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60">
          <p15:clr>
            <a:srgbClr val="F26B43"/>
          </p15:clr>
        </p15:guide>
        <p15:guide id="2" pos="3840">
          <p15:clr>
            <a:srgbClr val="F26B43"/>
          </p15:clr>
        </p15:guide>
        <p15:guide id="3" orient="horz" pos="4200">
          <p15:clr>
            <a:srgbClr val="F26B43"/>
          </p15:clr>
        </p15:guide>
        <p15:guide id="4" orient="horz" pos="4152">
          <p15:clr>
            <a:srgbClr val="F26B43"/>
          </p15:clr>
        </p15:guide>
        <p15:guide id="5" orient="horz" pos="2160">
          <p15:clr>
            <a:srgbClr val="F26B43"/>
          </p15:clr>
        </p15:guide>
        <p15:guide id="6" orient="horz" pos="1416">
          <p15:clr>
            <a:srgbClr val="F26B43"/>
          </p15:clr>
        </p15:guide>
        <p15:guide id="7" pos="192">
          <p15:clr>
            <a:srgbClr val="F26B43"/>
          </p15:clr>
        </p15:guide>
        <p15:guide id="8" pos="7488">
          <p15:clr>
            <a:srgbClr val="F26B43"/>
          </p15:clr>
        </p15:guide>
        <p15:guide id="9" pos="264">
          <p15:clr>
            <a:srgbClr val="F26B43"/>
          </p15:clr>
        </p15:guide>
        <p15:guide id="10" pos="2016">
          <p15:clr>
            <a:srgbClr val="F26B43"/>
          </p15:clr>
        </p15:guide>
        <p15:guide id="11" pos="56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CleanTransportation@MassCEC.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join.slack.com/t/masscectransp-am99928/shared_invite/zt-3unu8fsev-G~S4WW0mPTKmLDSx9O~Weg" TargetMode="External"/><Relationship Id="rId5" Type="http://schemas.openxmlformats.org/officeDocument/2006/relationships/hyperlink" Target="https://www.masscec.com/subscribe" TargetMode="External"/><Relationship Id="rId4" Type="http://schemas.openxmlformats.org/officeDocument/2006/relationships/hyperlink" Target="https://www.masscec.com/program/request-proposals-transportation-equity-needs-and-barriers-assessmen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CleanTransportation@MassCEC.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hyperlink" Target="https://www.mass.gov/info-details/massgis-data-ma-executive-office-of-health-human-services-regions#:~:text=The%20regions%20-%20Western%2C%20Central%2C,and%20towns%20(see%20map)"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CleanTransportation@MassCEC.com"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AFFBD-D839-6EFC-648D-FC645357C694}"/>
              </a:ext>
            </a:extLst>
          </p:cNvPr>
          <p:cNvSpPr>
            <a:spLocks noGrp="1"/>
          </p:cNvSpPr>
          <p:nvPr>
            <p:ph type="dt" sz="half" idx="12"/>
          </p:nvPr>
        </p:nvSpPr>
        <p:spPr/>
        <p:txBody>
          <a:bodyPr/>
          <a:lstStyle/>
          <a:p>
            <a:r>
              <a:rPr lang="en-US"/>
              <a:t>April 16, 2026</a:t>
            </a:r>
          </a:p>
        </p:txBody>
      </p:sp>
      <p:sp>
        <p:nvSpPr>
          <p:cNvPr id="3" name="Title 2">
            <a:extLst>
              <a:ext uri="{FF2B5EF4-FFF2-40B4-BE49-F238E27FC236}">
                <a16:creationId xmlns:a16="http://schemas.microsoft.com/office/drawing/2014/main" id="{B6B633D4-5243-BFFD-3779-D3F141D41F5C}"/>
              </a:ext>
            </a:extLst>
          </p:cNvPr>
          <p:cNvSpPr>
            <a:spLocks noGrp="1"/>
          </p:cNvSpPr>
          <p:nvPr>
            <p:ph type="title"/>
          </p:nvPr>
        </p:nvSpPr>
        <p:spPr>
          <a:xfrm>
            <a:off x="330194" y="1950053"/>
            <a:ext cx="8043244" cy="1193839"/>
          </a:xfrm>
        </p:spPr>
        <p:txBody>
          <a:bodyPr/>
          <a:lstStyle/>
          <a:p>
            <a:r>
              <a:rPr lang="en-US">
                <a:latin typeface="Calibri"/>
                <a:ea typeface="Calibri"/>
                <a:cs typeface="Calibri"/>
              </a:rPr>
              <a:t>Transportation Equity Needs and Barriers Assessment RFP</a:t>
            </a:r>
            <a:endParaRPr lang="en-US">
              <a:ea typeface="Calibri"/>
              <a:cs typeface="Calibri"/>
            </a:endParaRPr>
          </a:p>
        </p:txBody>
      </p:sp>
    </p:spTree>
    <p:extLst>
      <p:ext uri="{BB962C8B-B14F-4D97-AF65-F5344CB8AC3E}">
        <p14:creationId xmlns:p14="http://schemas.microsoft.com/office/powerpoint/2010/main" val="301423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0F979-8761-44DD-CA69-008DA9CE783C}"/>
              </a:ext>
            </a:extLst>
          </p:cNvPr>
          <p:cNvSpPr>
            <a:spLocks noGrp="1"/>
          </p:cNvSpPr>
          <p:nvPr>
            <p:ph sz="half" idx="13"/>
          </p:nvPr>
        </p:nvSpPr>
        <p:spPr>
          <a:xfrm>
            <a:off x="128016" y="1041348"/>
            <a:ext cx="11905488" cy="4894934"/>
          </a:xfrm>
        </p:spPr>
        <p:txBody>
          <a:bodyPr vert="horz" lIns="91440" tIns="45720" rIns="91440" bIns="45720" rtlCol="0" anchor="t">
            <a:noAutofit/>
          </a:bodyPr>
          <a:lstStyle/>
          <a:p>
            <a:pPr marL="2540" indent="0">
              <a:buNone/>
            </a:pPr>
            <a:r>
              <a:rPr lang="en-US" sz="2000" b="1" cap="all">
                <a:solidFill>
                  <a:schemeClr val="bg2"/>
                </a:solidFill>
              </a:rPr>
              <a:t>Scope Summary</a:t>
            </a:r>
          </a:p>
          <a:p>
            <a:pPr marL="2540" indent="0">
              <a:buNone/>
            </a:pPr>
            <a:r>
              <a:rPr lang="en-US" sz="1400" i="1" kern="0">
                <a:latin typeface="Calibri"/>
                <a:ea typeface="Calibri"/>
                <a:cs typeface="Times New Roman"/>
              </a:rPr>
              <a:t>Consultant will be responsible for monthly reporting and a reflection memo upon completion of the Assessment.</a:t>
            </a:r>
            <a:endParaRPr lang="en-US" sz="1400" i="1" kern="0">
              <a:effectLst/>
              <a:latin typeface="Calibri"/>
              <a:ea typeface="Calibri"/>
              <a:cs typeface="Times New Roman"/>
            </a:endParaRPr>
          </a:p>
          <a:p>
            <a:pPr indent="-191770"/>
            <a:r>
              <a:rPr lang="en-US" sz="1800" b="1" kern="0">
                <a:effectLst/>
                <a:latin typeface="Calibri" panose="020F0502020204030204" pitchFamily="34" charset="0"/>
                <a:ea typeface="Calibri" panose="020F0502020204030204" pitchFamily="34" charset="0"/>
                <a:cs typeface="Times New Roman" panose="02020603050405020304" pitchFamily="18" charset="0"/>
              </a:rPr>
              <a:t>Ongoing Management</a:t>
            </a:r>
            <a:endParaRPr lang="en-US"/>
          </a:p>
          <a:p>
            <a:pPr lvl="1" indent="-191770"/>
            <a:r>
              <a:rPr lang="en-US">
                <a:latin typeface="Calibri"/>
                <a:ea typeface="Calibri"/>
                <a:cs typeface="Calibri"/>
              </a:rPr>
              <a:t>The Consultant will be responsible for oversight of the Assessment and any communication between </a:t>
            </a:r>
            <a:r>
              <a:rPr lang="en-US" err="1">
                <a:latin typeface="Calibri"/>
                <a:ea typeface="Calibri"/>
                <a:cs typeface="Calibri"/>
              </a:rPr>
              <a:t>MassCEC</a:t>
            </a:r>
            <a:r>
              <a:rPr lang="en-US">
                <a:latin typeface="Calibri"/>
                <a:ea typeface="Calibri"/>
                <a:cs typeface="Calibri"/>
              </a:rPr>
              <a:t>, the Consultant Team, CBOs, and relevant project stakeholders. The Consultant will be available for a </a:t>
            </a:r>
            <a:r>
              <a:rPr lang="en-US" b="1">
                <a:latin typeface="Calibri"/>
                <a:ea typeface="Calibri"/>
                <a:cs typeface="Calibri"/>
              </a:rPr>
              <a:t>Kickoff Call </a:t>
            </a:r>
            <a:r>
              <a:rPr lang="en-US">
                <a:latin typeface="Calibri"/>
                <a:ea typeface="Calibri"/>
                <a:cs typeface="Calibri"/>
              </a:rPr>
              <a:t>and subsequent monthly </a:t>
            </a:r>
            <a:r>
              <a:rPr lang="en-US" b="1">
                <a:latin typeface="Calibri"/>
                <a:ea typeface="Calibri"/>
                <a:cs typeface="Calibri"/>
              </a:rPr>
              <a:t>Assessment Status Calls </a:t>
            </a:r>
            <a:r>
              <a:rPr lang="en-US">
                <a:latin typeface="Calibri"/>
                <a:ea typeface="Calibri"/>
                <a:cs typeface="Calibri"/>
              </a:rPr>
              <a:t>with </a:t>
            </a:r>
            <a:r>
              <a:rPr lang="en-US" err="1">
                <a:latin typeface="Calibri"/>
                <a:ea typeface="Calibri"/>
                <a:cs typeface="Calibri"/>
              </a:rPr>
              <a:t>MassCEC</a:t>
            </a:r>
            <a:r>
              <a:rPr lang="en-US">
                <a:latin typeface="Calibri"/>
                <a:ea typeface="Calibri"/>
                <a:cs typeface="Calibri"/>
              </a:rPr>
              <a:t>, and will produce a corresponding monthly </a:t>
            </a:r>
            <a:r>
              <a:rPr lang="en-US" b="1">
                <a:latin typeface="Calibri"/>
                <a:ea typeface="Calibri"/>
                <a:cs typeface="Calibri"/>
              </a:rPr>
              <a:t>Status Slide Deck</a:t>
            </a:r>
            <a:r>
              <a:rPr lang="en-US">
                <a:latin typeface="Calibri"/>
                <a:ea typeface="Calibri"/>
                <a:cs typeface="Calibri"/>
              </a:rPr>
              <a:t>. </a:t>
            </a:r>
          </a:p>
          <a:p>
            <a:pPr lvl="1" indent="-191770"/>
            <a:endParaRPr lang="en-US" b="1" kern="0">
              <a:latin typeface="Calibri" panose="020F0502020204030204" pitchFamily="34" charset="0"/>
              <a:ea typeface="Calibri" panose="020F0502020204030204" pitchFamily="34" charset="0"/>
              <a:cs typeface="Times New Roman" panose="02020603050405020304" pitchFamily="18" charset="0"/>
            </a:endParaRPr>
          </a:p>
          <a:p>
            <a:pPr indent="-191770"/>
            <a:r>
              <a:rPr lang="en-US" b="1" kern="0">
                <a:ea typeface="MS Gothic" panose="020B0609070205080204" pitchFamily="49" charset="-128"/>
                <a:cs typeface="Times New Roman" panose="02020603050405020304" pitchFamily="18" charset="0"/>
              </a:rPr>
              <a:t>Assessment Process Reflection</a:t>
            </a:r>
            <a:endParaRPr lang="en-US" sz="1800" b="1" kern="0">
              <a:effectLst/>
              <a:latin typeface="Calibri Light" panose="020F0302020204030204" pitchFamily="34" charset="0"/>
              <a:ea typeface="MS Gothic" panose="020B0609070205080204" pitchFamily="49" charset="-128"/>
              <a:cs typeface="Times New Roman" panose="02020603050405020304" pitchFamily="18" charset="0"/>
            </a:endParaRPr>
          </a:p>
          <a:p>
            <a:pPr lvl="1" indent="-191770"/>
            <a:r>
              <a:rPr lang="en-US">
                <a:latin typeface="Calibri"/>
                <a:ea typeface="Calibri"/>
                <a:cs typeface="Calibri"/>
              </a:rPr>
              <a:t>Upon completion of the Assessment, the Consultant will produce an </a:t>
            </a:r>
            <a:r>
              <a:rPr lang="en-US" b="1">
                <a:latin typeface="Calibri"/>
                <a:ea typeface="Calibri"/>
                <a:cs typeface="Calibri"/>
              </a:rPr>
              <a:t>Assessment Process Reflection </a:t>
            </a:r>
            <a:r>
              <a:rPr lang="en-US">
                <a:latin typeface="Calibri"/>
                <a:ea typeface="Calibri"/>
                <a:cs typeface="Calibri"/>
              </a:rPr>
              <a:t>that will remain internal to </a:t>
            </a:r>
            <a:r>
              <a:rPr lang="en-US" err="1">
                <a:latin typeface="Calibri"/>
                <a:ea typeface="Calibri"/>
                <a:cs typeface="Calibri"/>
              </a:rPr>
              <a:t>MassCEC</a:t>
            </a:r>
            <a:r>
              <a:rPr lang="en-US">
                <a:latin typeface="Calibri"/>
                <a:ea typeface="Calibri"/>
                <a:cs typeface="Calibri"/>
              </a:rPr>
              <a:t> and state partners. The Process Reflection is intended to provide an overview of Assessment process successes, challenges, and lessons learned. The Process Reflection should include a summary of and reflection on best practices for administrative topics (e.g. outreach, compensation, translation, etc.)</a:t>
            </a:r>
          </a:p>
          <a:p>
            <a:pPr marL="575945" lvl="2" indent="-191770"/>
            <a:endParaRPr lang="en-US">
              <a:latin typeface="Calibri"/>
              <a:ea typeface="Calibri"/>
              <a:cs typeface="Calibri"/>
            </a:endParaRPr>
          </a:p>
        </p:txBody>
      </p:sp>
      <p:sp>
        <p:nvSpPr>
          <p:cNvPr id="3" name="Title 2">
            <a:extLst>
              <a:ext uri="{FF2B5EF4-FFF2-40B4-BE49-F238E27FC236}">
                <a16:creationId xmlns:a16="http://schemas.microsoft.com/office/drawing/2014/main" id="{E6E1A8CF-8378-CB95-E400-5FCABC28B99F}"/>
              </a:ext>
            </a:extLst>
          </p:cNvPr>
          <p:cNvSpPr>
            <a:spLocks noGrp="1"/>
          </p:cNvSpPr>
          <p:nvPr>
            <p:ph type="title"/>
          </p:nvPr>
        </p:nvSpPr>
        <p:spPr>
          <a:xfrm>
            <a:off x="304798" y="71120"/>
            <a:ext cx="11582400" cy="997660"/>
          </a:xfrm>
        </p:spPr>
        <p:txBody>
          <a:bodyPr/>
          <a:lstStyle/>
          <a:p>
            <a:r>
              <a:rPr lang="en-US"/>
              <a:t>Scope 1: Management and Reporting</a:t>
            </a:r>
          </a:p>
        </p:txBody>
      </p:sp>
      <p:sp>
        <p:nvSpPr>
          <p:cNvPr id="4" name="Slide Number Placeholder 3">
            <a:extLst>
              <a:ext uri="{FF2B5EF4-FFF2-40B4-BE49-F238E27FC236}">
                <a16:creationId xmlns:a16="http://schemas.microsoft.com/office/drawing/2014/main" id="{E3AF4CBF-553C-F988-915D-C641D3274A29}"/>
              </a:ext>
            </a:extLst>
          </p:cNvPr>
          <p:cNvSpPr>
            <a:spLocks noGrp="1"/>
          </p:cNvSpPr>
          <p:nvPr>
            <p:ph type="sldNum" sz="quarter" idx="11"/>
          </p:nvPr>
        </p:nvSpPr>
        <p:spPr/>
        <p:txBody>
          <a:bodyPr/>
          <a:lstStyle/>
          <a:p>
            <a:fld id="{45EBD3CB-B0EF-374D-A7D9-9E1E0B8E9BAC}" type="slidenum">
              <a:rPr lang="en-US" smtClean="0"/>
              <a:pPr/>
              <a:t>10</a:t>
            </a:fld>
            <a:endParaRPr lang="en-US"/>
          </a:p>
        </p:txBody>
      </p:sp>
      <p:sp>
        <p:nvSpPr>
          <p:cNvPr id="7" name="Rectangle 6">
            <a:extLst>
              <a:ext uri="{FF2B5EF4-FFF2-40B4-BE49-F238E27FC236}">
                <a16:creationId xmlns:a16="http://schemas.microsoft.com/office/drawing/2014/main" id="{543F3779-79CE-8501-7C65-85C357567F33}"/>
              </a:ext>
            </a:extLst>
          </p:cNvPr>
          <p:cNvSpPr/>
          <p:nvPr/>
        </p:nvSpPr>
        <p:spPr>
          <a:xfrm>
            <a:off x="10744054" y="5195808"/>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 </a:t>
            </a:r>
          </a:p>
          <a:p>
            <a:pPr algn="ctr"/>
            <a:r>
              <a:rPr lang="en-US" sz="2800" b="1">
                <a:ea typeface="Calibri"/>
                <a:cs typeface="Calibri"/>
              </a:rPr>
              <a:t>6</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146044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DD452-081B-5B04-8A22-3D2602F0DEF9}"/>
              </a:ext>
            </a:extLst>
          </p:cNvPr>
          <p:cNvSpPr>
            <a:spLocks noGrp="1"/>
          </p:cNvSpPr>
          <p:nvPr>
            <p:ph sz="half" idx="13"/>
          </p:nvPr>
        </p:nvSpPr>
        <p:spPr>
          <a:xfrm>
            <a:off x="304800" y="1039768"/>
            <a:ext cx="10439256" cy="4894934"/>
          </a:xfrm>
        </p:spPr>
        <p:txBody>
          <a:bodyPr vert="horz" lIns="91440" tIns="45720" rIns="91440" bIns="45720" rtlCol="0" anchor="t">
            <a:noAutofit/>
          </a:bodyPr>
          <a:lstStyle/>
          <a:p>
            <a:pPr marL="2540" indent="0">
              <a:buNone/>
            </a:pPr>
            <a:r>
              <a:rPr lang="en-US" sz="2000" b="1" cap="all">
                <a:solidFill>
                  <a:schemeClr val="bg2"/>
                </a:solidFill>
              </a:rPr>
              <a:t>Scope Summary</a:t>
            </a:r>
          </a:p>
          <a:p>
            <a:pPr marL="2540" indent="0">
              <a:buNone/>
            </a:pPr>
            <a:r>
              <a:rPr lang="en-US" sz="1400" i="1">
                <a:effectLst/>
                <a:latin typeface="Calibri"/>
                <a:ea typeface="Calibri"/>
                <a:cs typeface="Calibri"/>
              </a:rPr>
              <a:t>Consultant will be responsible for famili</a:t>
            </a:r>
            <a:r>
              <a:rPr lang="en-US" sz="1400" i="1">
                <a:latin typeface="Calibri"/>
                <a:ea typeface="Calibri"/>
                <a:cs typeface="Calibri"/>
              </a:rPr>
              <a:t>arizing themselves with </a:t>
            </a:r>
            <a:r>
              <a:rPr lang="en-US" sz="1400" i="1" err="1">
                <a:latin typeface="Calibri"/>
                <a:ea typeface="Calibri"/>
                <a:cs typeface="Calibri"/>
              </a:rPr>
              <a:t>MassCEC</a:t>
            </a:r>
            <a:r>
              <a:rPr lang="en-US" sz="1400" i="1">
                <a:latin typeface="Calibri"/>
                <a:ea typeface="Calibri"/>
                <a:cs typeface="Calibri"/>
              </a:rPr>
              <a:t> Clean Transportation programming, proposing a process for bringing on select CBOs as partners for outreach under the Assessment, and executing this process.</a:t>
            </a:r>
            <a:endParaRPr lang="en-US" sz="1400" i="1">
              <a:effectLst/>
              <a:latin typeface="Calibri"/>
              <a:ea typeface="Calibri"/>
              <a:cs typeface="Calibri"/>
            </a:endParaRPr>
          </a:p>
          <a:p>
            <a:pPr indent="-191770"/>
            <a:r>
              <a:rPr lang="en-US" b="1" err="1">
                <a:latin typeface="Calibri"/>
                <a:ea typeface="Calibri"/>
                <a:cs typeface="Calibri"/>
              </a:rPr>
              <a:t>MassCEC</a:t>
            </a:r>
            <a:r>
              <a:rPr lang="en-US" b="1">
                <a:latin typeface="Calibri"/>
                <a:ea typeface="Calibri"/>
                <a:cs typeface="Calibri"/>
              </a:rPr>
              <a:t> Assessment Onboarding</a:t>
            </a:r>
          </a:p>
          <a:p>
            <a:pPr lvl="1" indent="-191770"/>
            <a:r>
              <a:rPr lang="en-US">
                <a:latin typeface="Calibri"/>
                <a:ea typeface="Calibri"/>
                <a:cs typeface="Calibri"/>
              </a:rPr>
              <a:t>The Consultant will work with </a:t>
            </a:r>
            <a:r>
              <a:rPr lang="en-US" err="1">
                <a:latin typeface="Calibri"/>
                <a:ea typeface="Calibri"/>
                <a:cs typeface="Calibri"/>
              </a:rPr>
              <a:t>MassCEC</a:t>
            </a:r>
            <a:r>
              <a:rPr lang="en-US">
                <a:latin typeface="Calibri"/>
                <a:ea typeface="Calibri"/>
                <a:cs typeface="Calibri"/>
              </a:rPr>
              <a:t> to develop an understanding of the content and goals of assorted </a:t>
            </a:r>
            <a:r>
              <a:rPr lang="en-US" err="1">
                <a:latin typeface="Calibri"/>
                <a:ea typeface="Calibri"/>
                <a:cs typeface="Calibri"/>
              </a:rPr>
              <a:t>MassCEC</a:t>
            </a:r>
            <a:r>
              <a:rPr lang="en-US">
                <a:latin typeface="Calibri"/>
                <a:ea typeface="Calibri"/>
                <a:cs typeface="Calibri"/>
              </a:rPr>
              <a:t> Clean Transportation programs, with a focus on ACT4All and other equity-based initiatives, through onboarding materials (previous RFPs, program applications, program reports, etc.) and </a:t>
            </a:r>
            <a:r>
              <a:rPr lang="en-US" b="1">
                <a:latin typeface="Calibri"/>
                <a:ea typeface="Calibri"/>
                <a:cs typeface="Calibri"/>
              </a:rPr>
              <a:t>Onboarding Calls</a:t>
            </a:r>
            <a:r>
              <a:rPr lang="en-US">
                <a:latin typeface="Calibri"/>
                <a:ea typeface="Calibri"/>
                <a:cs typeface="Calibri"/>
              </a:rPr>
              <a:t>. The Consultant will submit a high-level of </a:t>
            </a:r>
            <a:r>
              <a:rPr lang="en-US" b="1">
                <a:latin typeface="Calibri"/>
                <a:ea typeface="Calibri"/>
                <a:cs typeface="Calibri"/>
              </a:rPr>
              <a:t>Theory of Change </a:t>
            </a:r>
            <a:r>
              <a:rPr lang="en-US">
                <a:latin typeface="Calibri"/>
                <a:ea typeface="Calibri"/>
                <a:cs typeface="Calibri"/>
              </a:rPr>
              <a:t>on the Assessment and how it can impact future programming</a:t>
            </a:r>
          </a:p>
          <a:p>
            <a:pPr indent="-191770"/>
            <a:r>
              <a:rPr lang="en-US" b="1">
                <a:ea typeface="Calibri" panose="020F0502020204030204" pitchFamily="34" charset="0"/>
              </a:rPr>
              <a:t>CBO Partner Identification and Recruitment Process</a:t>
            </a:r>
          </a:p>
          <a:p>
            <a:pPr lvl="1" indent="-191770"/>
            <a:r>
              <a:rPr lang="en-US" err="1">
                <a:latin typeface="Calibri"/>
                <a:ea typeface="Calibri"/>
                <a:cs typeface="Calibri"/>
              </a:rPr>
              <a:t>MassCEC</a:t>
            </a:r>
            <a:r>
              <a:rPr lang="en-US">
                <a:latin typeface="Calibri"/>
                <a:ea typeface="Calibri"/>
                <a:cs typeface="Calibri"/>
              </a:rPr>
              <a:t> will issue a separate Request for Information (RFI) in May 2026 to solicit responses from CBOs interested in partnering on the Assessment</a:t>
            </a:r>
          </a:p>
          <a:p>
            <a:pPr lvl="1" indent="-191770"/>
            <a:r>
              <a:rPr lang="en-US">
                <a:latin typeface="Calibri"/>
                <a:ea typeface="Calibri"/>
                <a:cs typeface="Calibri"/>
              </a:rPr>
              <a:t>Using the list of CBO RFI responses provided by </a:t>
            </a:r>
            <a:r>
              <a:rPr lang="en-US" err="1">
                <a:latin typeface="Calibri"/>
                <a:ea typeface="Calibri"/>
                <a:cs typeface="Calibri"/>
              </a:rPr>
              <a:t>MassCEC</a:t>
            </a:r>
            <a:r>
              <a:rPr lang="en-US">
                <a:latin typeface="Calibri"/>
                <a:ea typeface="Calibri"/>
                <a:cs typeface="Calibri"/>
              </a:rPr>
              <a:t>, and any other orgs identified by either the Consultant or </a:t>
            </a:r>
            <a:r>
              <a:rPr lang="en-US" err="1">
                <a:latin typeface="Calibri"/>
                <a:ea typeface="Calibri"/>
                <a:cs typeface="Calibri"/>
              </a:rPr>
              <a:t>MassCEC</a:t>
            </a:r>
            <a:r>
              <a:rPr lang="en-US">
                <a:latin typeface="Calibri"/>
                <a:ea typeface="Calibri"/>
                <a:cs typeface="Calibri"/>
              </a:rPr>
              <a:t>, the Consultant will propose a </a:t>
            </a:r>
            <a:r>
              <a:rPr lang="en-US" b="1">
                <a:latin typeface="Calibri"/>
                <a:ea typeface="Calibri"/>
                <a:cs typeface="Calibri"/>
              </a:rPr>
              <a:t>CBO Partner Recruitment Process </a:t>
            </a:r>
            <a:r>
              <a:rPr lang="en-US">
                <a:latin typeface="Calibri"/>
                <a:ea typeface="Calibri"/>
                <a:cs typeface="Calibri"/>
              </a:rPr>
              <a:t>proposing how to engage CBOs and the various pathways for involvement they can be offered.</a:t>
            </a:r>
          </a:p>
          <a:p>
            <a:pPr indent="-191770"/>
            <a:r>
              <a:rPr lang="en-US" b="1">
                <a:ea typeface="Calibri" panose="020F0502020204030204" pitchFamily="34" charset="0"/>
              </a:rPr>
              <a:t>CBO Partner Recruitment</a:t>
            </a:r>
          </a:p>
          <a:p>
            <a:pPr lvl="1" indent="-191770"/>
            <a:r>
              <a:rPr lang="en-US">
                <a:latin typeface="Calibri"/>
                <a:ea typeface="Calibri"/>
                <a:cs typeface="Calibri"/>
              </a:rPr>
              <a:t>Following the Recruitment Process described above, the Consultant will engage identified CBOs to confirm participation/level of involvement, support to be offered to CBO, and proposed CBO responsibilities. The Consultant will submit a </a:t>
            </a:r>
            <a:r>
              <a:rPr lang="en-US" b="1">
                <a:latin typeface="Calibri"/>
                <a:ea typeface="Calibri"/>
                <a:cs typeface="Calibri"/>
              </a:rPr>
              <a:t>Summary of Recruitment Process </a:t>
            </a:r>
            <a:r>
              <a:rPr lang="en-US">
                <a:latin typeface="Calibri"/>
                <a:ea typeface="Calibri"/>
                <a:cs typeface="Calibri"/>
              </a:rPr>
              <a:t>outlining the results of this engagement, including specifics on how each CBO will be involved in supporting the Assessment</a:t>
            </a:r>
          </a:p>
        </p:txBody>
      </p:sp>
      <p:sp>
        <p:nvSpPr>
          <p:cNvPr id="3" name="Title 2">
            <a:extLst>
              <a:ext uri="{FF2B5EF4-FFF2-40B4-BE49-F238E27FC236}">
                <a16:creationId xmlns:a16="http://schemas.microsoft.com/office/drawing/2014/main" id="{669199F7-1B8C-AE17-D600-2237BA02B594}"/>
              </a:ext>
            </a:extLst>
          </p:cNvPr>
          <p:cNvSpPr>
            <a:spLocks noGrp="1"/>
          </p:cNvSpPr>
          <p:nvPr>
            <p:ph type="title"/>
          </p:nvPr>
        </p:nvSpPr>
        <p:spPr/>
        <p:txBody>
          <a:bodyPr/>
          <a:lstStyle/>
          <a:p>
            <a:r>
              <a:rPr lang="en-US"/>
              <a:t>Scope 2: Assessment Design</a:t>
            </a:r>
          </a:p>
        </p:txBody>
      </p:sp>
      <p:sp>
        <p:nvSpPr>
          <p:cNvPr id="4" name="Slide Number Placeholder 3">
            <a:extLst>
              <a:ext uri="{FF2B5EF4-FFF2-40B4-BE49-F238E27FC236}">
                <a16:creationId xmlns:a16="http://schemas.microsoft.com/office/drawing/2014/main" id="{FBE4EF87-8BE4-BC52-AE17-C55C821F8044}"/>
              </a:ext>
            </a:extLst>
          </p:cNvPr>
          <p:cNvSpPr>
            <a:spLocks noGrp="1"/>
          </p:cNvSpPr>
          <p:nvPr>
            <p:ph type="sldNum" sz="quarter" idx="11"/>
          </p:nvPr>
        </p:nvSpPr>
        <p:spPr/>
        <p:txBody>
          <a:bodyPr/>
          <a:lstStyle/>
          <a:p>
            <a:fld id="{45EBD3CB-B0EF-374D-A7D9-9E1E0B8E9BAC}" type="slidenum">
              <a:rPr lang="en-US" smtClean="0"/>
              <a:pPr/>
              <a:t>11</a:t>
            </a:fld>
            <a:endParaRPr lang="en-US"/>
          </a:p>
        </p:txBody>
      </p:sp>
      <p:sp>
        <p:nvSpPr>
          <p:cNvPr id="7" name="Rectangle 6">
            <a:extLst>
              <a:ext uri="{FF2B5EF4-FFF2-40B4-BE49-F238E27FC236}">
                <a16:creationId xmlns:a16="http://schemas.microsoft.com/office/drawing/2014/main" id="{566333A5-156D-C349-7058-B8894162A0C9}"/>
              </a:ext>
            </a:extLst>
          </p:cNvPr>
          <p:cNvSpPr/>
          <p:nvPr/>
        </p:nvSpPr>
        <p:spPr>
          <a:xfrm>
            <a:off x="10744056" y="5191771"/>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ea typeface="Calibri"/>
                <a:cs typeface="Calibri"/>
              </a:rPr>
              <a:t>7-9</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160411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61F335-8C15-9945-E10A-72444088AF53}"/>
              </a:ext>
            </a:extLst>
          </p:cNvPr>
          <p:cNvSpPr>
            <a:spLocks noGrp="1"/>
          </p:cNvSpPr>
          <p:nvPr>
            <p:ph sz="half" idx="13"/>
          </p:nvPr>
        </p:nvSpPr>
        <p:spPr>
          <a:xfrm>
            <a:off x="313807" y="1015949"/>
            <a:ext cx="10870056" cy="5059057"/>
          </a:xfrm>
        </p:spPr>
        <p:txBody>
          <a:bodyPr vert="horz" lIns="91440" tIns="45720" rIns="91440" bIns="45720" rtlCol="0" anchor="t">
            <a:noAutofit/>
          </a:bodyPr>
          <a:lstStyle/>
          <a:p>
            <a:pPr marL="2540" indent="0">
              <a:buNone/>
            </a:pPr>
            <a:r>
              <a:rPr lang="en-US" sz="2000" b="1" cap="all">
                <a:solidFill>
                  <a:schemeClr val="bg2"/>
                </a:solidFill>
              </a:rPr>
              <a:t>Scope Summary</a:t>
            </a:r>
          </a:p>
          <a:p>
            <a:pPr marL="2540" indent="0">
              <a:buNone/>
            </a:pPr>
            <a:r>
              <a:rPr lang="en-US" sz="1400" i="1">
                <a:latin typeface="Calibri"/>
                <a:ea typeface="Calibri"/>
                <a:cs typeface="Calibri"/>
              </a:rPr>
              <a:t>Consultant will develop materials for and infrastructure for tracking outreach, support CBO partners in conducting stakeholder engagement, and synthesize findings/data collected through engagement.</a:t>
            </a:r>
          </a:p>
          <a:p>
            <a:pPr indent="-191770"/>
            <a:r>
              <a:rPr lang="en-US" b="1">
                <a:latin typeface="Calibri"/>
                <a:ea typeface="Calibri" panose="020F0502020204030204" pitchFamily="34" charset="0"/>
                <a:cs typeface="Calibri"/>
              </a:rPr>
              <a:t>Data Collection Approach</a:t>
            </a:r>
          </a:p>
          <a:p>
            <a:pPr lvl="1" indent="-191770"/>
            <a:r>
              <a:rPr lang="en-US">
                <a:latin typeface="Calibri"/>
                <a:ea typeface="Calibri"/>
                <a:cs typeface="Calibri"/>
              </a:rPr>
              <a:t>Consultant will develop a </a:t>
            </a:r>
            <a:r>
              <a:rPr lang="en-US" b="1">
                <a:latin typeface="Calibri"/>
                <a:ea typeface="Calibri"/>
                <a:cs typeface="Calibri"/>
              </a:rPr>
              <a:t>Data Collection Approach </a:t>
            </a:r>
            <a:r>
              <a:rPr lang="en-US">
                <a:latin typeface="Calibri"/>
                <a:ea typeface="Calibri"/>
                <a:cs typeface="Calibri"/>
              </a:rPr>
              <a:t>to be used throughout engagement efforts, including but not limited to:</a:t>
            </a:r>
          </a:p>
          <a:p>
            <a:pPr lvl="2" indent="-191770"/>
            <a:r>
              <a:rPr lang="en-US">
                <a:latin typeface="Calibri"/>
                <a:ea typeface="Calibri"/>
                <a:cs typeface="Calibri"/>
              </a:rPr>
              <a:t>Surveys</a:t>
            </a:r>
          </a:p>
          <a:p>
            <a:pPr lvl="2" indent="-191770"/>
            <a:r>
              <a:rPr lang="en-US">
                <a:latin typeface="Calibri"/>
                <a:ea typeface="Calibri"/>
                <a:cs typeface="Calibri"/>
              </a:rPr>
              <a:t>Interview Questions</a:t>
            </a:r>
          </a:p>
          <a:p>
            <a:pPr lvl="2" indent="-191770"/>
            <a:r>
              <a:rPr lang="en-US">
                <a:latin typeface="Calibri"/>
                <a:ea typeface="Calibri"/>
                <a:cs typeface="Calibri"/>
              </a:rPr>
              <a:t>Focus Group Questions</a:t>
            </a:r>
          </a:p>
          <a:p>
            <a:pPr indent="-191770"/>
            <a:r>
              <a:rPr lang="en-US" b="1">
                <a:latin typeface="Calibri"/>
                <a:ea typeface="Calibri" panose="020F0502020204030204" pitchFamily="34" charset="0"/>
                <a:cs typeface="Calibri"/>
              </a:rPr>
              <a:t>Educational Resources</a:t>
            </a:r>
          </a:p>
          <a:p>
            <a:pPr lvl="1" indent="-191770"/>
            <a:r>
              <a:rPr lang="en-US">
                <a:latin typeface="Calibri"/>
                <a:ea typeface="Calibri" panose="020F0502020204030204" pitchFamily="34" charset="0"/>
                <a:cs typeface="Calibri"/>
              </a:rPr>
              <a:t>Consultant will develop </a:t>
            </a:r>
            <a:r>
              <a:rPr lang="en-US" b="1">
                <a:latin typeface="Calibri"/>
                <a:ea typeface="Calibri" panose="020F0502020204030204" pitchFamily="34" charset="0"/>
                <a:cs typeface="Calibri"/>
              </a:rPr>
              <a:t>Educational Resources </a:t>
            </a:r>
            <a:r>
              <a:rPr lang="en-US">
                <a:latin typeface="Calibri"/>
                <a:ea typeface="Calibri" panose="020F0502020204030204" pitchFamily="34" charset="0"/>
                <a:cs typeface="Calibri"/>
              </a:rPr>
              <a:t>on clean transportation topics to be used throughout engagement. Format should be informed by initial conversations with CBO partners, and </a:t>
            </a:r>
            <a:r>
              <a:rPr lang="en-US"/>
              <a:t>materials should be designed with varying levels of technical information to reach audiences with varying levels of subject matter knowledge</a:t>
            </a:r>
          </a:p>
          <a:p>
            <a:pPr indent="-191770"/>
            <a:r>
              <a:rPr lang="en-US" b="1">
                <a:latin typeface="Calibri"/>
                <a:ea typeface="Calibri" panose="020F0502020204030204" pitchFamily="34" charset="0"/>
                <a:cs typeface="Calibri"/>
              </a:rPr>
              <a:t>Burdened Areas Engagement</a:t>
            </a:r>
          </a:p>
          <a:p>
            <a:pPr lvl="1" indent="-191770"/>
            <a:r>
              <a:rPr lang="en-US">
                <a:latin typeface="Calibri"/>
                <a:ea typeface="Calibri" panose="020F0502020204030204" pitchFamily="34" charset="0"/>
                <a:cs typeface="Calibri"/>
              </a:rPr>
              <a:t>Following the specifics determined with CBO partners in Scope 2, the Consultant will support CBOs in conducting outreach and engaging residents of Burdened Areas as appropriate. Interpretation and translation should be included as needed.</a:t>
            </a:r>
          </a:p>
          <a:p>
            <a:pPr indent="-191770"/>
            <a:r>
              <a:rPr lang="en-US" b="1">
                <a:latin typeface="Calibri"/>
                <a:ea typeface="Calibri" panose="020F0502020204030204" pitchFamily="34" charset="0"/>
                <a:cs typeface="Calibri"/>
              </a:rPr>
              <a:t>Data Synthesis</a:t>
            </a:r>
          </a:p>
          <a:p>
            <a:pPr lvl="1" indent="-191770"/>
            <a:r>
              <a:rPr lang="en-US">
                <a:latin typeface="Calibri"/>
                <a:ea typeface="Calibri"/>
                <a:cs typeface="Calibri"/>
              </a:rPr>
              <a:t>Consultant will be responsible for centralizing data and findings from each CBO’s outreach work and minimizing administrative burden on CBOs</a:t>
            </a:r>
          </a:p>
          <a:p>
            <a:pPr lvl="1" indent="-191770"/>
            <a:r>
              <a:rPr lang="en-US">
                <a:latin typeface="Calibri"/>
                <a:ea typeface="Calibri"/>
                <a:cs typeface="Calibri"/>
              </a:rPr>
              <a:t>Findings should be stored in a </a:t>
            </a:r>
            <a:r>
              <a:rPr lang="en-US" b="1">
                <a:latin typeface="Calibri"/>
                <a:ea typeface="Calibri"/>
                <a:cs typeface="Calibri"/>
              </a:rPr>
              <a:t>Consolidated Database </a:t>
            </a:r>
            <a:r>
              <a:rPr lang="en-US">
                <a:latin typeface="Calibri"/>
                <a:ea typeface="Calibri"/>
                <a:cs typeface="Calibri"/>
              </a:rPr>
              <a:t>accessible to MassCEC and organized by themes/topics</a:t>
            </a:r>
          </a:p>
          <a:p>
            <a:pPr lvl="1" indent="-191770"/>
            <a:endParaRPr lang="en-US">
              <a:ea typeface="Calibri" panose="020F0502020204030204" pitchFamily="34" charset="0"/>
            </a:endParaRPr>
          </a:p>
          <a:p>
            <a:pPr marL="219075" lvl="1" indent="0">
              <a:buNone/>
            </a:pPr>
            <a:endParaRPr lang="en-US" b="1">
              <a:ea typeface="Calibri" panose="020F0502020204030204" pitchFamily="34" charset="0"/>
            </a:endParaRPr>
          </a:p>
        </p:txBody>
      </p:sp>
      <p:sp>
        <p:nvSpPr>
          <p:cNvPr id="3" name="Title 2">
            <a:extLst>
              <a:ext uri="{FF2B5EF4-FFF2-40B4-BE49-F238E27FC236}">
                <a16:creationId xmlns:a16="http://schemas.microsoft.com/office/drawing/2014/main" id="{847C77C5-7315-6560-5B51-A99AC60CFD40}"/>
              </a:ext>
            </a:extLst>
          </p:cNvPr>
          <p:cNvSpPr>
            <a:spLocks noGrp="1"/>
          </p:cNvSpPr>
          <p:nvPr>
            <p:ph type="title"/>
          </p:nvPr>
        </p:nvSpPr>
        <p:spPr/>
        <p:txBody>
          <a:bodyPr/>
          <a:lstStyle/>
          <a:p>
            <a:r>
              <a:rPr lang="en-US"/>
              <a:t>Scope 3: Outreach and Engagement</a:t>
            </a:r>
          </a:p>
        </p:txBody>
      </p:sp>
      <p:sp>
        <p:nvSpPr>
          <p:cNvPr id="4" name="Slide Number Placeholder 3">
            <a:extLst>
              <a:ext uri="{FF2B5EF4-FFF2-40B4-BE49-F238E27FC236}">
                <a16:creationId xmlns:a16="http://schemas.microsoft.com/office/drawing/2014/main" id="{E80CDA39-A3E0-5F7E-2D44-42724ADF17AE}"/>
              </a:ext>
            </a:extLst>
          </p:cNvPr>
          <p:cNvSpPr>
            <a:spLocks noGrp="1"/>
          </p:cNvSpPr>
          <p:nvPr>
            <p:ph type="sldNum" sz="quarter" idx="11"/>
          </p:nvPr>
        </p:nvSpPr>
        <p:spPr/>
        <p:txBody>
          <a:bodyPr/>
          <a:lstStyle/>
          <a:p>
            <a:fld id="{45EBD3CB-B0EF-374D-A7D9-9E1E0B8E9BAC}" type="slidenum">
              <a:rPr lang="en-US" smtClean="0"/>
              <a:pPr/>
              <a:t>12</a:t>
            </a:fld>
            <a:endParaRPr lang="en-US"/>
          </a:p>
        </p:txBody>
      </p:sp>
      <p:sp>
        <p:nvSpPr>
          <p:cNvPr id="13" name="Rectangle 12">
            <a:extLst>
              <a:ext uri="{FF2B5EF4-FFF2-40B4-BE49-F238E27FC236}">
                <a16:creationId xmlns:a16="http://schemas.microsoft.com/office/drawing/2014/main" id="{890B1A07-40AB-8535-EC7C-F65A5D14849E}"/>
              </a:ext>
            </a:extLst>
          </p:cNvPr>
          <p:cNvSpPr/>
          <p:nvPr/>
        </p:nvSpPr>
        <p:spPr>
          <a:xfrm>
            <a:off x="10744056" y="5195255"/>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ea typeface="Calibri"/>
                <a:cs typeface="Calibri"/>
              </a:rPr>
              <a:t>9-10</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232641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6EFD22-C206-D629-4F98-20A0CE7CF42D}"/>
              </a:ext>
            </a:extLst>
          </p:cNvPr>
          <p:cNvSpPr>
            <a:spLocks noGrp="1"/>
          </p:cNvSpPr>
          <p:nvPr>
            <p:ph sz="half" idx="13"/>
          </p:nvPr>
        </p:nvSpPr>
        <p:spPr/>
        <p:txBody>
          <a:bodyPr vert="horz" lIns="91440" tIns="45720" rIns="91440" bIns="45720" rtlCol="0" anchor="t">
            <a:noAutofit/>
          </a:bodyPr>
          <a:lstStyle/>
          <a:p>
            <a:pPr marL="2540" indent="0">
              <a:buNone/>
            </a:pPr>
            <a:r>
              <a:rPr lang="en-US" sz="2000" b="1" cap="all">
                <a:solidFill>
                  <a:schemeClr val="bg2"/>
                </a:solidFill>
              </a:rPr>
              <a:t>Scope Summary</a:t>
            </a:r>
          </a:p>
          <a:p>
            <a:pPr marL="2540" indent="0">
              <a:buNone/>
            </a:pPr>
            <a:r>
              <a:rPr lang="en-US" sz="1400" i="1">
                <a:effectLst/>
                <a:latin typeface="Calibri"/>
                <a:ea typeface="Calibri"/>
                <a:cs typeface="Calibri"/>
              </a:rPr>
              <a:t>Consultant will develop draft findings based on information collected through outreach, collect feedback on draft findings, and incorporate this feedback by developing a final presentation/summary.</a:t>
            </a:r>
          </a:p>
          <a:p>
            <a:pPr indent="-191770"/>
            <a:r>
              <a:rPr lang="en-US" b="1">
                <a:latin typeface="Calibri"/>
                <a:ea typeface="Calibri" panose="020F0502020204030204" pitchFamily="34" charset="0"/>
                <a:cs typeface="Calibri"/>
              </a:rPr>
              <a:t>Draft Findings Presentation</a:t>
            </a:r>
          </a:p>
          <a:p>
            <a:pPr lvl="1" indent="-191770"/>
            <a:r>
              <a:rPr lang="en-US">
                <a:latin typeface="Calibri"/>
                <a:ea typeface="Calibri"/>
                <a:cs typeface="Calibri"/>
              </a:rPr>
              <a:t>Consultant will develop a </a:t>
            </a:r>
            <a:r>
              <a:rPr lang="en-US" b="1">
                <a:latin typeface="Calibri"/>
                <a:ea typeface="Calibri"/>
                <a:cs typeface="Calibri"/>
              </a:rPr>
              <a:t>Draft Findings Presentation</a:t>
            </a:r>
            <a:r>
              <a:rPr lang="en-US">
                <a:latin typeface="Calibri"/>
                <a:ea typeface="Calibri"/>
                <a:cs typeface="Calibri"/>
              </a:rPr>
              <a:t> summarizing feedback collected through engagement on clean transportation needs/barriers</a:t>
            </a:r>
          </a:p>
          <a:p>
            <a:pPr lvl="1" indent="-191770"/>
            <a:r>
              <a:rPr lang="en-US">
                <a:latin typeface="Calibri"/>
                <a:ea typeface="Calibri"/>
                <a:cs typeface="Calibri"/>
              </a:rPr>
              <a:t>Consultant will collect feedback from CBOs and other state agencies; CBOs should add nuance and weigh in on accuracy of findings/provide feedback on how to prioritize</a:t>
            </a:r>
          </a:p>
          <a:p>
            <a:pPr lvl="2" indent="-191770"/>
            <a:r>
              <a:rPr lang="en-US">
                <a:latin typeface="Calibri"/>
                <a:ea typeface="Calibri"/>
                <a:cs typeface="Calibri"/>
              </a:rPr>
              <a:t>MassCEC will oversee coordination with state agencies. Applicants should not reach out to state agencies for the purposes of this RFP. </a:t>
            </a:r>
            <a:endParaRPr lang="en-US">
              <a:latin typeface="Calibri"/>
              <a:ea typeface="Calibri" panose="020F0502020204030204" pitchFamily="34" charset="0"/>
              <a:cs typeface="Calibri"/>
            </a:endParaRPr>
          </a:p>
          <a:p>
            <a:pPr indent="-191770"/>
            <a:r>
              <a:rPr lang="en-US" b="1">
                <a:latin typeface="Calibri"/>
                <a:ea typeface="Calibri" panose="020F0502020204030204" pitchFamily="34" charset="0"/>
                <a:cs typeface="Calibri"/>
              </a:rPr>
              <a:t>Final Recommendations</a:t>
            </a:r>
          </a:p>
          <a:p>
            <a:pPr lvl="1" indent="-191770"/>
            <a:r>
              <a:rPr lang="en-US">
                <a:latin typeface="Calibri"/>
                <a:ea typeface="Calibri" panose="020F0502020204030204" pitchFamily="34" charset="0"/>
                <a:cs typeface="Calibri"/>
              </a:rPr>
              <a:t>Using feedback on the Draft Findings, Consultant will develop a </a:t>
            </a:r>
            <a:r>
              <a:rPr lang="en-US" b="1">
                <a:latin typeface="Calibri"/>
                <a:ea typeface="Calibri" panose="020F0502020204030204" pitchFamily="34" charset="0"/>
                <a:cs typeface="Calibri"/>
              </a:rPr>
              <a:t>Final Findings Presentation </a:t>
            </a:r>
            <a:r>
              <a:rPr lang="en-US">
                <a:latin typeface="Calibri"/>
                <a:ea typeface="Calibri" panose="020F0502020204030204" pitchFamily="34" charset="0"/>
                <a:cs typeface="Calibri"/>
              </a:rPr>
              <a:t>and accompanying </a:t>
            </a:r>
            <a:r>
              <a:rPr lang="en-US" b="1">
                <a:latin typeface="Calibri"/>
                <a:ea typeface="Calibri" panose="020F0502020204030204" pitchFamily="34" charset="0"/>
                <a:cs typeface="Calibri"/>
              </a:rPr>
              <a:t>Executive Summary</a:t>
            </a:r>
            <a:r>
              <a:rPr lang="en-US">
                <a:latin typeface="Calibri"/>
                <a:ea typeface="Calibri" panose="020F0502020204030204" pitchFamily="34" charset="0"/>
                <a:cs typeface="Calibri"/>
              </a:rPr>
              <a:t> identifying roughly five (5) needs and/or barriers that could be address through state clean transportation programming</a:t>
            </a:r>
          </a:p>
          <a:p>
            <a:pPr lvl="1" indent="-191770"/>
            <a:r>
              <a:rPr lang="en-US">
                <a:latin typeface="Calibri"/>
                <a:ea typeface="Calibri" panose="020F0502020204030204" pitchFamily="34" charset="0"/>
                <a:cs typeface="Calibri"/>
              </a:rPr>
              <a:t>Final Findings Presentation should also cover an overview of the Assessment process, approach to data collection, and general demographics of respondents, as well as common needs/barriers identified separate by transportation subsector</a:t>
            </a:r>
          </a:p>
          <a:p>
            <a:pPr lvl="1" indent="-191770"/>
            <a:r>
              <a:rPr lang="en-US">
                <a:latin typeface="Calibri"/>
                <a:ea typeface="Calibri" panose="020F0502020204030204" pitchFamily="34" charset="0"/>
                <a:cs typeface="Calibri"/>
              </a:rPr>
              <a:t>Once approved, Consultant present the Final Findings Presentation to CBO partners and state agencies</a:t>
            </a:r>
            <a:endParaRPr lang="en-US">
              <a:latin typeface="Calibri"/>
              <a:ea typeface="Calibri"/>
              <a:cs typeface="Calibri"/>
            </a:endParaRPr>
          </a:p>
        </p:txBody>
      </p:sp>
      <p:sp>
        <p:nvSpPr>
          <p:cNvPr id="3" name="Title 2">
            <a:extLst>
              <a:ext uri="{FF2B5EF4-FFF2-40B4-BE49-F238E27FC236}">
                <a16:creationId xmlns:a16="http://schemas.microsoft.com/office/drawing/2014/main" id="{76B4B861-A9F8-BF6C-E9EA-DAB878FDFEAD}"/>
              </a:ext>
            </a:extLst>
          </p:cNvPr>
          <p:cNvSpPr>
            <a:spLocks noGrp="1"/>
          </p:cNvSpPr>
          <p:nvPr>
            <p:ph type="title"/>
          </p:nvPr>
        </p:nvSpPr>
        <p:spPr/>
        <p:txBody>
          <a:bodyPr/>
          <a:lstStyle/>
          <a:p>
            <a:r>
              <a:rPr lang="en-US"/>
              <a:t>Scope 4: Development of Draft and Final Recommendations </a:t>
            </a:r>
          </a:p>
        </p:txBody>
      </p:sp>
      <p:sp>
        <p:nvSpPr>
          <p:cNvPr id="4" name="Slide Number Placeholder 3">
            <a:extLst>
              <a:ext uri="{FF2B5EF4-FFF2-40B4-BE49-F238E27FC236}">
                <a16:creationId xmlns:a16="http://schemas.microsoft.com/office/drawing/2014/main" id="{AC1F57D8-E896-15C0-D558-9C2AC4CB0201}"/>
              </a:ext>
            </a:extLst>
          </p:cNvPr>
          <p:cNvSpPr>
            <a:spLocks noGrp="1"/>
          </p:cNvSpPr>
          <p:nvPr>
            <p:ph type="sldNum" sz="quarter" idx="11"/>
          </p:nvPr>
        </p:nvSpPr>
        <p:spPr/>
        <p:txBody>
          <a:bodyPr/>
          <a:lstStyle/>
          <a:p>
            <a:fld id="{45EBD3CB-B0EF-374D-A7D9-9E1E0B8E9BAC}" type="slidenum">
              <a:rPr lang="en-US" smtClean="0"/>
              <a:pPr/>
              <a:t>13</a:t>
            </a:fld>
            <a:endParaRPr lang="en-US"/>
          </a:p>
        </p:txBody>
      </p:sp>
      <p:sp>
        <p:nvSpPr>
          <p:cNvPr id="7" name="Rectangle 6">
            <a:extLst>
              <a:ext uri="{FF2B5EF4-FFF2-40B4-BE49-F238E27FC236}">
                <a16:creationId xmlns:a16="http://schemas.microsoft.com/office/drawing/2014/main" id="{D063D255-17B3-C785-5F4B-79A7C029EEAA}"/>
              </a:ext>
            </a:extLst>
          </p:cNvPr>
          <p:cNvSpPr/>
          <p:nvPr/>
        </p:nvSpPr>
        <p:spPr>
          <a:xfrm>
            <a:off x="10744054" y="5186580"/>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t>11-12</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328092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D67E-8A43-68CE-7A99-A10F8D3CBEE7}"/>
              </a:ext>
            </a:extLst>
          </p:cNvPr>
          <p:cNvSpPr>
            <a:spLocks noGrp="1"/>
          </p:cNvSpPr>
          <p:nvPr>
            <p:ph type="title"/>
          </p:nvPr>
        </p:nvSpPr>
        <p:spPr/>
        <p:txBody>
          <a:bodyPr/>
          <a:lstStyle/>
          <a:p>
            <a:r>
              <a:rPr lang="en-US"/>
              <a:t>Application Details</a:t>
            </a:r>
          </a:p>
        </p:txBody>
      </p:sp>
    </p:spTree>
    <p:extLst>
      <p:ext uri="{BB962C8B-B14F-4D97-AF65-F5344CB8AC3E}">
        <p14:creationId xmlns:p14="http://schemas.microsoft.com/office/powerpoint/2010/main" val="22311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382627-982B-8921-6829-F825F78F6DAA}"/>
              </a:ext>
            </a:extLst>
          </p:cNvPr>
          <p:cNvSpPr>
            <a:spLocks noGrp="1"/>
          </p:cNvSpPr>
          <p:nvPr>
            <p:ph sz="half" idx="1"/>
          </p:nvPr>
        </p:nvSpPr>
        <p:spPr>
          <a:xfrm>
            <a:off x="152400" y="997661"/>
            <a:ext cx="11887200" cy="4343400"/>
          </a:xfrm>
        </p:spPr>
        <p:txBody>
          <a:bodyPr vert="horz" lIns="91440" tIns="45720" rIns="91440" bIns="45720" rtlCol="0" anchor="t">
            <a:noAutofit/>
          </a:bodyPr>
          <a:lstStyle/>
          <a:p>
            <a:pPr indent="-191770"/>
            <a:r>
              <a:rPr lang="en-US" sz="2000" err="1">
                <a:latin typeface="Calibri"/>
                <a:ea typeface="Calibri"/>
                <a:cs typeface="Calibri"/>
              </a:rPr>
              <a:t>MassCEC</a:t>
            </a:r>
            <a:r>
              <a:rPr lang="en-US" sz="2000">
                <a:latin typeface="Calibri"/>
                <a:ea typeface="Calibri"/>
                <a:cs typeface="Calibri"/>
              </a:rPr>
              <a:t> has </a:t>
            </a:r>
            <a:r>
              <a:rPr lang="en-US" sz="2000" b="1">
                <a:latin typeface="Calibri"/>
                <a:ea typeface="Calibri"/>
                <a:cs typeface="Calibri"/>
              </a:rPr>
              <a:t>$300k total </a:t>
            </a:r>
            <a:r>
              <a:rPr lang="en-US" sz="2000">
                <a:latin typeface="Calibri"/>
                <a:ea typeface="Calibri"/>
                <a:cs typeface="Calibri"/>
              </a:rPr>
              <a:t>allocated to fund this Assessment, covering Assessment costs (including compensation to CBO partners) and Consultant costs</a:t>
            </a:r>
          </a:p>
          <a:p>
            <a:pPr indent="-191770"/>
            <a:r>
              <a:rPr lang="en-US" sz="2000">
                <a:latin typeface="Calibri"/>
                <a:ea typeface="Calibri"/>
                <a:cs typeface="Calibri"/>
              </a:rPr>
              <a:t>Applicants should propose clearly elaborated and justified budgets associated with the primary Scopes of Work and corresponding Tasks. </a:t>
            </a:r>
          </a:p>
          <a:p>
            <a:pPr indent="-191770"/>
            <a:r>
              <a:rPr lang="en-US" sz="2000">
                <a:latin typeface="Calibri"/>
                <a:ea typeface="Calibri"/>
                <a:cs typeface="Calibri"/>
              </a:rPr>
              <a:t>Applicants should reserve appropriate compensation for CBO partners in proposed budgets</a:t>
            </a:r>
          </a:p>
          <a:p>
            <a:pPr indent="-191770"/>
            <a:r>
              <a:rPr lang="en-US" sz="2000">
                <a:latin typeface="Calibri"/>
                <a:ea typeface="Calibri"/>
                <a:cs typeface="Calibri"/>
              </a:rPr>
              <a:t>Applicants should include a detailed breakdown of all relevant assumptions that informed budget development, such as:</a:t>
            </a:r>
          </a:p>
          <a:p>
            <a:pPr lvl="1" indent="-191770"/>
            <a:r>
              <a:rPr lang="en-US" sz="1800">
                <a:latin typeface="Calibri"/>
                <a:ea typeface="Calibri"/>
                <a:cs typeface="Calibri"/>
              </a:rPr>
              <a:t>Estimated number of and compensation rates for CBO partners</a:t>
            </a:r>
          </a:p>
          <a:p>
            <a:pPr lvl="1" indent="-191770"/>
            <a:r>
              <a:rPr lang="en-US" sz="1800">
                <a:latin typeface="Calibri"/>
                <a:ea typeface="Calibri"/>
                <a:cs typeface="Calibri"/>
              </a:rPr>
              <a:t>Estimated number of focus groups conducted and associated support services (e.g. childcare, transportation, etc.)</a:t>
            </a:r>
          </a:p>
          <a:p>
            <a:pPr lvl="1" indent="-191770"/>
            <a:r>
              <a:rPr lang="en-US" sz="1800">
                <a:latin typeface="Calibri"/>
                <a:ea typeface="Calibri"/>
                <a:cs typeface="Calibri"/>
              </a:rPr>
              <a:t>Estimated interpretation/translation expenses</a:t>
            </a:r>
          </a:p>
          <a:p>
            <a:pPr indent="-191770"/>
            <a:r>
              <a:rPr lang="en-US" sz="2000">
                <a:latin typeface="Calibri"/>
                <a:ea typeface="Calibri"/>
                <a:cs typeface="Calibri"/>
              </a:rPr>
              <a:t>Consultant will be paid on a milestone basis based on a deliverables schedule.</a:t>
            </a:r>
            <a:endParaRPr lang="en-US" sz="2000" b="1">
              <a:latin typeface="Calibri"/>
              <a:ea typeface="Calibri"/>
              <a:cs typeface="Calibri"/>
            </a:endParaRPr>
          </a:p>
        </p:txBody>
      </p:sp>
      <p:sp>
        <p:nvSpPr>
          <p:cNvPr id="6" name="Title 5">
            <a:extLst>
              <a:ext uri="{FF2B5EF4-FFF2-40B4-BE49-F238E27FC236}">
                <a16:creationId xmlns:a16="http://schemas.microsoft.com/office/drawing/2014/main" id="{EC5F4FC6-884E-EEC9-1C45-8F3AFC1C597B}"/>
              </a:ext>
            </a:extLst>
          </p:cNvPr>
          <p:cNvSpPr>
            <a:spLocks noGrp="1"/>
          </p:cNvSpPr>
          <p:nvPr>
            <p:ph type="title"/>
          </p:nvPr>
        </p:nvSpPr>
        <p:spPr/>
        <p:txBody>
          <a:bodyPr/>
          <a:lstStyle/>
          <a:p>
            <a:r>
              <a:rPr lang="en-US"/>
              <a:t>Budget </a:t>
            </a:r>
          </a:p>
        </p:txBody>
      </p:sp>
      <p:sp>
        <p:nvSpPr>
          <p:cNvPr id="7" name="Slide Number Placeholder 6">
            <a:extLst>
              <a:ext uri="{FF2B5EF4-FFF2-40B4-BE49-F238E27FC236}">
                <a16:creationId xmlns:a16="http://schemas.microsoft.com/office/drawing/2014/main" id="{CBC758EF-CBB6-8981-AE2C-D4F86BE41747}"/>
              </a:ext>
            </a:extLst>
          </p:cNvPr>
          <p:cNvSpPr>
            <a:spLocks noGrp="1"/>
          </p:cNvSpPr>
          <p:nvPr>
            <p:ph type="sldNum" sz="quarter" idx="11"/>
          </p:nvPr>
        </p:nvSpPr>
        <p:spPr/>
        <p:txBody>
          <a:bodyPr/>
          <a:lstStyle/>
          <a:p>
            <a:fld id="{45EBD3CB-B0EF-374D-A7D9-9E1E0B8E9BAC}" type="slidenum">
              <a:rPr lang="en-US" smtClean="0"/>
              <a:pPr/>
              <a:t>15</a:t>
            </a:fld>
            <a:endParaRPr lang="en-US"/>
          </a:p>
        </p:txBody>
      </p:sp>
      <p:sp>
        <p:nvSpPr>
          <p:cNvPr id="3" name="Rectangle 2">
            <a:extLst>
              <a:ext uri="{FF2B5EF4-FFF2-40B4-BE49-F238E27FC236}">
                <a16:creationId xmlns:a16="http://schemas.microsoft.com/office/drawing/2014/main" id="{CF272FA4-21C3-13B6-AF8F-D7F3CE7799DC}"/>
              </a:ext>
            </a:extLst>
          </p:cNvPr>
          <p:cNvSpPr/>
          <p:nvPr/>
        </p:nvSpPr>
        <p:spPr>
          <a:xfrm>
            <a:off x="10625666" y="5180524"/>
            <a:ext cx="1261533"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ea typeface="Calibri"/>
                <a:cs typeface="Calibri"/>
              </a:rPr>
              <a:t>16-17</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8390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E53D1-F847-4263-32B2-CFCA0812383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393EFD-E6FC-02F2-A922-EA1D0D84DF77}"/>
              </a:ext>
            </a:extLst>
          </p:cNvPr>
          <p:cNvSpPr>
            <a:spLocks noGrp="1"/>
          </p:cNvSpPr>
          <p:nvPr>
            <p:ph sz="half" idx="1"/>
          </p:nvPr>
        </p:nvSpPr>
        <p:spPr>
          <a:xfrm>
            <a:off x="152400" y="997661"/>
            <a:ext cx="11582400" cy="4343400"/>
          </a:xfrm>
        </p:spPr>
        <p:txBody>
          <a:bodyPr vert="horz" lIns="91440" tIns="45720" rIns="91440" bIns="45720" rtlCol="0" anchor="t">
            <a:noAutofit/>
          </a:bodyPr>
          <a:lstStyle/>
          <a:p>
            <a:pPr indent="-191770"/>
            <a:r>
              <a:rPr lang="en-US" sz="2000">
                <a:latin typeface="Calibri"/>
                <a:ea typeface="Calibri"/>
                <a:cs typeface="Calibri"/>
              </a:rPr>
              <a:t>MassCEC is open to Applicant Teams that include multiple firms. Applicant teams will work together on a proposed project with one entity designated as the Lead Applicant</a:t>
            </a:r>
          </a:p>
          <a:p>
            <a:pPr indent="-191770"/>
            <a:r>
              <a:rPr lang="en-US" sz="2000">
                <a:latin typeface="Calibri"/>
                <a:ea typeface="Calibri"/>
                <a:cs typeface="Calibri"/>
              </a:rPr>
              <a:t>Applicants/Teams </a:t>
            </a:r>
            <a:r>
              <a:rPr lang="en-US" sz="2000" b="1">
                <a:latin typeface="Calibri"/>
                <a:ea typeface="Calibri"/>
                <a:cs typeface="Calibri"/>
              </a:rPr>
              <a:t>should not</a:t>
            </a:r>
            <a:r>
              <a:rPr lang="en-US" sz="2000">
                <a:latin typeface="Calibri"/>
                <a:ea typeface="Calibri"/>
                <a:cs typeface="Calibri"/>
              </a:rPr>
              <a:t> </a:t>
            </a:r>
            <a:r>
              <a:rPr lang="en-US" sz="2000" b="1">
                <a:latin typeface="Calibri"/>
                <a:ea typeface="Calibri"/>
                <a:cs typeface="Calibri"/>
              </a:rPr>
              <a:t>apply with CBO partners </a:t>
            </a:r>
            <a:r>
              <a:rPr lang="en-US" sz="2000">
                <a:latin typeface="Calibri"/>
                <a:ea typeface="Calibri"/>
                <a:cs typeface="Calibri"/>
              </a:rPr>
              <a:t>– MassCEC will conduct a separate RFI process</a:t>
            </a:r>
          </a:p>
          <a:p>
            <a:pPr indent="-191770"/>
            <a:r>
              <a:rPr lang="en-US" sz="2000">
                <a:latin typeface="Calibri"/>
                <a:ea typeface="Calibri"/>
                <a:cs typeface="Calibri"/>
              </a:rPr>
              <a:t>The successful Applicant to this RFP will demonstrate the following experience (with particular emphasis on the first 3 bullets):</a:t>
            </a:r>
          </a:p>
          <a:p>
            <a:pPr lvl="1" fontAlgn="base"/>
            <a:r>
              <a:rPr lang="en-US"/>
              <a:t>Experience working directly with MA Burdened Areas and/or collaborating with entities that serve Burdened Areas in MA; </a:t>
            </a:r>
          </a:p>
          <a:p>
            <a:pPr lvl="2" fontAlgn="base"/>
            <a:r>
              <a:rPr lang="en-US"/>
              <a:t>An understanding of the resource and capacity needs and constraints of these populations and entities. </a:t>
            </a:r>
          </a:p>
          <a:p>
            <a:pPr lvl="1" fontAlgn="base"/>
            <a:r>
              <a:rPr lang="en-US"/>
              <a:t>Experience with professional interview and focus group facilitation; </a:t>
            </a:r>
          </a:p>
          <a:p>
            <a:pPr lvl="1" fontAlgn="base"/>
            <a:r>
              <a:rPr lang="en-US"/>
              <a:t>Experience with transportation and clean transportation subject matter; </a:t>
            </a:r>
          </a:p>
          <a:p>
            <a:pPr lvl="1" fontAlgn="base"/>
            <a:r>
              <a:rPr lang="en-US"/>
              <a:t>Experience with program/project management; </a:t>
            </a:r>
          </a:p>
          <a:p>
            <a:pPr lvl="1" fontAlgn="base"/>
            <a:r>
              <a:rPr lang="en-US"/>
              <a:t>Experience with data collection, synthesis, and analysis; and </a:t>
            </a:r>
          </a:p>
          <a:p>
            <a:pPr lvl="1" fontAlgn="base"/>
            <a:r>
              <a:rPr lang="en-US"/>
              <a:t>Experience synthesizing complex technical concepts. </a:t>
            </a:r>
          </a:p>
          <a:p>
            <a:pPr lvl="1" indent="-191770"/>
            <a:endParaRPr lang="en-US" sz="1800">
              <a:latin typeface="Calibri"/>
              <a:ea typeface="Calibri"/>
              <a:cs typeface="Calibri"/>
            </a:endParaRPr>
          </a:p>
        </p:txBody>
      </p:sp>
      <p:sp>
        <p:nvSpPr>
          <p:cNvPr id="6" name="Title 5">
            <a:extLst>
              <a:ext uri="{FF2B5EF4-FFF2-40B4-BE49-F238E27FC236}">
                <a16:creationId xmlns:a16="http://schemas.microsoft.com/office/drawing/2014/main" id="{87947872-678A-A80B-925D-A4791EDDFAF0}"/>
              </a:ext>
            </a:extLst>
          </p:cNvPr>
          <p:cNvSpPr>
            <a:spLocks noGrp="1"/>
          </p:cNvSpPr>
          <p:nvPr>
            <p:ph type="title"/>
          </p:nvPr>
        </p:nvSpPr>
        <p:spPr/>
        <p:txBody>
          <a:bodyPr/>
          <a:lstStyle/>
          <a:p>
            <a:r>
              <a:rPr lang="en-US"/>
              <a:t>Eligibility</a:t>
            </a:r>
          </a:p>
        </p:txBody>
      </p:sp>
      <p:sp>
        <p:nvSpPr>
          <p:cNvPr id="7" name="Slide Number Placeholder 6">
            <a:extLst>
              <a:ext uri="{FF2B5EF4-FFF2-40B4-BE49-F238E27FC236}">
                <a16:creationId xmlns:a16="http://schemas.microsoft.com/office/drawing/2014/main" id="{1E11915F-343E-0B9B-8A6A-88F1BB03431F}"/>
              </a:ext>
            </a:extLst>
          </p:cNvPr>
          <p:cNvSpPr>
            <a:spLocks noGrp="1"/>
          </p:cNvSpPr>
          <p:nvPr>
            <p:ph type="sldNum" sz="quarter" idx="11"/>
          </p:nvPr>
        </p:nvSpPr>
        <p:spPr/>
        <p:txBody>
          <a:bodyPr/>
          <a:lstStyle/>
          <a:p>
            <a:fld id="{45EBD3CB-B0EF-374D-A7D9-9E1E0B8E9BAC}" type="slidenum">
              <a:rPr lang="en-US" smtClean="0"/>
              <a:pPr/>
              <a:t>16</a:t>
            </a:fld>
            <a:endParaRPr lang="en-US"/>
          </a:p>
        </p:txBody>
      </p:sp>
      <p:sp>
        <p:nvSpPr>
          <p:cNvPr id="3" name="Rectangle 2">
            <a:extLst>
              <a:ext uri="{FF2B5EF4-FFF2-40B4-BE49-F238E27FC236}">
                <a16:creationId xmlns:a16="http://schemas.microsoft.com/office/drawing/2014/main" id="{BD4C847B-C130-63D8-3CCF-F0D267F5AA3B}"/>
              </a:ext>
            </a:extLst>
          </p:cNvPr>
          <p:cNvSpPr/>
          <p:nvPr/>
        </p:nvSpPr>
        <p:spPr>
          <a:xfrm>
            <a:off x="10608732" y="5180524"/>
            <a:ext cx="1278467"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ea typeface="Calibri"/>
                <a:cs typeface="Calibri"/>
              </a:rPr>
              <a:t>4-5 </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40735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265A-F6DD-E338-88B2-9D8B0AC3BE3C}"/>
              </a:ext>
            </a:extLst>
          </p:cNvPr>
          <p:cNvSpPr>
            <a:spLocks noGrp="1"/>
          </p:cNvSpPr>
          <p:nvPr>
            <p:ph type="title"/>
          </p:nvPr>
        </p:nvSpPr>
        <p:spPr/>
        <p:txBody>
          <a:bodyPr/>
          <a:lstStyle/>
          <a:p>
            <a:r>
              <a:rPr lang="en-US"/>
              <a:t>Application Resources</a:t>
            </a:r>
          </a:p>
        </p:txBody>
      </p:sp>
      <p:sp>
        <p:nvSpPr>
          <p:cNvPr id="3" name="Slide Number Placeholder 2">
            <a:extLst>
              <a:ext uri="{FF2B5EF4-FFF2-40B4-BE49-F238E27FC236}">
                <a16:creationId xmlns:a16="http://schemas.microsoft.com/office/drawing/2014/main" id="{E4437135-686F-55BB-6EB2-8EA1417F40A5}"/>
              </a:ext>
            </a:extLst>
          </p:cNvPr>
          <p:cNvSpPr>
            <a:spLocks noGrp="1"/>
          </p:cNvSpPr>
          <p:nvPr>
            <p:ph type="sldNum" sz="quarter" idx="11"/>
          </p:nvPr>
        </p:nvSpPr>
        <p:spPr/>
        <p:txBody>
          <a:bodyPr/>
          <a:lstStyle/>
          <a:p>
            <a:fld id="{45EBD3CB-B0EF-374D-A7D9-9E1E0B8E9BAC}" type="slidenum">
              <a:rPr lang="en-US" smtClean="0"/>
              <a:pPr/>
              <a:t>17</a:t>
            </a:fld>
            <a:endParaRPr lang="en-US"/>
          </a:p>
        </p:txBody>
      </p:sp>
      <p:sp>
        <p:nvSpPr>
          <p:cNvPr id="5" name="Content Placeholder 4">
            <a:extLst>
              <a:ext uri="{FF2B5EF4-FFF2-40B4-BE49-F238E27FC236}">
                <a16:creationId xmlns:a16="http://schemas.microsoft.com/office/drawing/2014/main" id="{DA0317C7-E877-974C-2816-6188D7322A18}"/>
              </a:ext>
            </a:extLst>
          </p:cNvPr>
          <p:cNvSpPr>
            <a:spLocks noGrp="1"/>
          </p:cNvSpPr>
          <p:nvPr>
            <p:ph sz="half" idx="1"/>
          </p:nvPr>
        </p:nvSpPr>
        <p:spPr>
          <a:xfrm>
            <a:off x="134814" y="1113693"/>
            <a:ext cx="11752385" cy="4300575"/>
          </a:xfrm>
        </p:spPr>
        <p:txBody>
          <a:bodyPr vert="horz" lIns="91440" tIns="45720" rIns="91440" bIns="45720" rtlCol="0" anchor="t">
            <a:noAutofit/>
          </a:bodyPr>
          <a:lstStyle/>
          <a:p>
            <a:pPr indent="-191770"/>
            <a:r>
              <a:rPr lang="en-US" sz="2000" err="1">
                <a:latin typeface="Calibri"/>
                <a:ea typeface="Calibri"/>
                <a:cs typeface="Calibri"/>
              </a:rPr>
              <a:t>MassCEC</a:t>
            </a:r>
            <a:r>
              <a:rPr lang="en-US" sz="2000">
                <a:latin typeface="Calibri"/>
                <a:ea typeface="Calibri"/>
                <a:cs typeface="Calibri"/>
              </a:rPr>
              <a:t> will accept questions on a rolling basis until </a:t>
            </a:r>
            <a:r>
              <a:rPr lang="en-US" sz="2000" b="1">
                <a:latin typeface="Calibri"/>
                <a:ea typeface="Calibri"/>
                <a:cs typeface="Calibri"/>
              </a:rPr>
              <a:t>Wednesday April 29th, 2026. </a:t>
            </a:r>
          </a:p>
          <a:p>
            <a:pPr indent="-191770"/>
            <a:r>
              <a:rPr lang="en-US" sz="2000">
                <a:latin typeface="+mj-lt"/>
                <a:cs typeface="Calibri"/>
              </a:rPr>
              <a:t>Answers will be posted to website by </a:t>
            </a:r>
            <a:r>
              <a:rPr lang="en-US" sz="2000" b="1">
                <a:latin typeface="+mj-lt"/>
                <a:cs typeface="Calibri"/>
              </a:rPr>
              <a:t>May 6th, 2026</a:t>
            </a:r>
            <a:endParaRPr lang="en-US" sz="2000" b="1">
              <a:ea typeface="Calibri"/>
            </a:endParaRPr>
          </a:p>
          <a:p>
            <a:pPr lvl="1" indent="-191770"/>
            <a:r>
              <a:rPr lang="en-US" sz="2000">
                <a:latin typeface="Calibri"/>
                <a:ea typeface="Calibri"/>
                <a:cs typeface="Calibri"/>
              </a:rPr>
              <a:t>Submit all questions to </a:t>
            </a:r>
            <a:r>
              <a:rPr lang="en-US" sz="2000">
                <a:latin typeface="Calibri"/>
                <a:ea typeface="Calibri"/>
                <a:cs typeface="Calibri"/>
                <a:hlinkClick r:id="rId3"/>
              </a:rPr>
              <a:t>CleanTransportation@MassCEC.com</a:t>
            </a:r>
            <a:r>
              <a:rPr lang="en-US" sz="2000">
                <a:latin typeface="Calibri"/>
                <a:ea typeface="Calibri"/>
                <a:cs typeface="Calibri"/>
              </a:rPr>
              <a:t> with “Transportation Equity Assessment RFP Questions” in the subject line</a:t>
            </a:r>
          </a:p>
          <a:p>
            <a:pPr indent="-191770"/>
            <a:r>
              <a:rPr lang="en-US" sz="2000">
                <a:latin typeface="Calibri"/>
                <a:ea typeface="Calibri"/>
                <a:cs typeface="Calibri"/>
              </a:rPr>
              <a:t>Please visit the </a:t>
            </a:r>
            <a:r>
              <a:rPr lang="en-US" sz="2000" err="1">
                <a:latin typeface="Calibri"/>
                <a:ea typeface="Calibri"/>
                <a:cs typeface="Calibri"/>
              </a:rPr>
              <a:t>MassCEC</a:t>
            </a:r>
            <a:r>
              <a:rPr lang="en-US" sz="2000">
                <a:latin typeface="Calibri"/>
                <a:ea typeface="Calibri"/>
                <a:cs typeface="Calibri"/>
              </a:rPr>
              <a:t> </a:t>
            </a:r>
            <a:r>
              <a:rPr lang="en-US" sz="2000">
                <a:latin typeface="Calibri"/>
                <a:ea typeface="Calibri"/>
                <a:cs typeface="Calibri"/>
                <a:hlinkClick r:id="rId4"/>
              </a:rPr>
              <a:t>Transportation Equity Assessment RFP Webpage</a:t>
            </a:r>
            <a:r>
              <a:rPr lang="en-US" sz="2000">
                <a:latin typeface="Calibri"/>
                <a:ea typeface="Calibri"/>
                <a:cs typeface="Calibri"/>
              </a:rPr>
              <a:t> for more information regarding the Assessment</a:t>
            </a:r>
          </a:p>
          <a:p>
            <a:pPr lvl="1" indent="-191770"/>
            <a:r>
              <a:rPr lang="en-US" sz="2000">
                <a:latin typeface="+mj-lt"/>
                <a:cs typeface="Calibri"/>
              </a:rPr>
              <a:t>Join our </a:t>
            </a:r>
            <a:r>
              <a:rPr lang="en-US" sz="2000">
                <a:latin typeface="+mj-lt"/>
                <a:cs typeface="Calibri"/>
                <a:hlinkClick r:id="rId5"/>
              </a:rPr>
              <a:t>mailing list </a:t>
            </a:r>
            <a:r>
              <a:rPr lang="en-US" sz="2000">
                <a:latin typeface="+mj-lt"/>
                <a:cs typeface="Calibri"/>
              </a:rPr>
              <a:t>to be notified of other opportunities</a:t>
            </a:r>
            <a:endParaRPr lang="en-US" sz="2000">
              <a:ea typeface="Calibri"/>
            </a:endParaRPr>
          </a:p>
          <a:p>
            <a:pPr lvl="1" indent="-191770"/>
            <a:r>
              <a:rPr lang="en-US" sz="2000">
                <a:latin typeface="Calibri"/>
                <a:ea typeface="Calibri"/>
                <a:cs typeface="Calibri"/>
              </a:rPr>
              <a:t>A recording of the webinar will be posted to the webpage following the event</a:t>
            </a:r>
          </a:p>
          <a:p>
            <a:pPr lvl="1" indent="-191770"/>
            <a:r>
              <a:rPr lang="en-US" sz="2000">
                <a:latin typeface="Calibri"/>
                <a:ea typeface="Calibri"/>
                <a:cs typeface="Calibri"/>
              </a:rPr>
              <a:t>Join the </a:t>
            </a:r>
            <a:r>
              <a:rPr lang="en-US" sz="2000">
                <a:latin typeface="Calibri"/>
                <a:ea typeface="Calibri"/>
                <a:cs typeface="Calibri"/>
                <a:hlinkClick r:id="rId6"/>
              </a:rPr>
              <a:t>Slack channel</a:t>
            </a:r>
            <a:r>
              <a:rPr lang="en-US" sz="2000">
                <a:latin typeface="Calibri"/>
                <a:ea typeface="Calibri"/>
                <a:cs typeface="Calibri"/>
              </a:rPr>
              <a:t> to network/meet other prospective Applicants and form Applicant teams</a:t>
            </a:r>
            <a:endParaRPr lang="en-US" sz="2000">
              <a:ea typeface="Calibri"/>
            </a:endParaRPr>
          </a:p>
          <a:p>
            <a:pPr lvl="1"/>
            <a:endParaRPr lang="en-US" sz="1800"/>
          </a:p>
          <a:p>
            <a:pPr lvl="1"/>
            <a:endParaRPr lang="en-US" sz="1800">
              <a:ea typeface="Calibri" panose="020F0502020204030204" pitchFamily="34" charset="0"/>
            </a:endParaRPr>
          </a:p>
          <a:p>
            <a:pPr marL="219456" lvl="1" indent="0">
              <a:buNone/>
            </a:pPr>
            <a:endParaRPr lang="en-US"/>
          </a:p>
          <a:p>
            <a:pPr marL="219456" lvl="1" indent="0">
              <a:buNone/>
            </a:pPr>
            <a:endParaRPr lang="en-US">
              <a:ea typeface="Calibri" panose="020F0502020204030204" pitchFamily="34" charset="0"/>
            </a:endParaRPr>
          </a:p>
          <a:p>
            <a:pPr marL="438912" lvl="2" indent="0">
              <a:buNone/>
            </a:pPr>
            <a:endParaRPr lang="en-US">
              <a:ea typeface="Calibri" panose="020F0502020204030204" pitchFamily="34" charset="0"/>
            </a:endParaRPr>
          </a:p>
        </p:txBody>
      </p:sp>
      <p:sp>
        <p:nvSpPr>
          <p:cNvPr id="7" name="Rectangle 6">
            <a:extLst>
              <a:ext uri="{FF2B5EF4-FFF2-40B4-BE49-F238E27FC236}">
                <a16:creationId xmlns:a16="http://schemas.microsoft.com/office/drawing/2014/main" id="{3F45EDE8-0257-CA23-F088-749241B6A77A}"/>
              </a:ext>
            </a:extLst>
          </p:cNvPr>
          <p:cNvSpPr/>
          <p:nvPr/>
        </p:nvSpPr>
        <p:spPr>
          <a:xfrm>
            <a:off x="10744055" y="5190613"/>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 </a:t>
            </a:r>
          </a:p>
          <a:p>
            <a:pPr algn="ctr"/>
            <a:r>
              <a:rPr lang="en-US" sz="2800" b="1"/>
              <a:t>17</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315512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908E97-18EC-413D-744E-C5BCE98B5E6D}"/>
              </a:ext>
            </a:extLst>
          </p:cNvPr>
          <p:cNvSpPr>
            <a:spLocks noGrp="1"/>
          </p:cNvSpPr>
          <p:nvPr>
            <p:ph sz="half" idx="13"/>
          </p:nvPr>
        </p:nvSpPr>
        <p:spPr/>
        <p:txBody>
          <a:bodyPr vert="horz" lIns="91440" tIns="45720" rIns="91440" bIns="45720" rtlCol="0" anchor="t">
            <a:noAutofit/>
          </a:bodyPr>
          <a:lstStyle/>
          <a:p>
            <a:pPr marL="0" marR="0" indent="-191770">
              <a:spcBef>
                <a:spcPts val="0"/>
              </a:spcBef>
              <a:spcAft>
                <a:spcPts val="0"/>
              </a:spcAft>
            </a:pPr>
            <a:r>
              <a:rPr lang="en-US" b="1">
                <a:solidFill>
                  <a:srgbClr val="000000"/>
                </a:solidFill>
                <a:effectLst/>
                <a:latin typeface="Calibri" panose="020F0502020204030204" pitchFamily="34" charset="0"/>
                <a:ea typeface="Calibri" panose="020F0502020204030204" pitchFamily="34" charset="0"/>
                <a:cs typeface="Calibri" panose="020F0502020204030204" pitchFamily="34" charset="0"/>
              </a:rPr>
              <a:t>Application Details</a:t>
            </a:r>
            <a:endParaRPr lang="en-US"/>
          </a:p>
          <a:p>
            <a:pPr marL="217170" lvl="1" indent="-191770">
              <a:spcBef>
                <a:spcPts val="0"/>
              </a:spcBef>
              <a:spcAft>
                <a:spcPts val="0"/>
              </a:spcAft>
            </a:pPr>
            <a:r>
              <a:rPr lang="en-US" sz="1800">
                <a:solidFill>
                  <a:srgbClr val="000000"/>
                </a:solidFill>
                <a:effectLst/>
                <a:latin typeface="Calibri"/>
                <a:ea typeface="Calibri"/>
                <a:cs typeface="Calibri"/>
              </a:rPr>
              <a:t>Submit a completed proposal, not including recommendation letters.</a:t>
            </a:r>
            <a:r>
              <a:rPr lang="en-US" sz="1800">
                <a:effectLst/>
                <a:latin typeface="Calibri"/>
                <a:ea typeface="Calibri"/>
                <a:cs typeface="Calibri"/>
              </a:rPr>
              <a:t> </a:t>
            </a:r>
            <a:r>
              <a:rPr lang="en-US" sz="1800">
                <a:solidFill>
                  <a:srgbClr val="000000"/>
                </a:solidFill>
                <a:effectLst/>
                <a:latin typeface="Calibri"/>
                <a:ea typeface="Calibri"/>
                <a:cs typeface="Calibri"/>
              </a:rPr>
              <a:t>The submission must be in electronic form (one PDF file), including all relevant attachments, submitted via email to</a:t>
            </a:r>
            <a:r>
              <a:rPr lang="en-US" sz="1800">
                <a:effectLst/>
                <a:latin typeface="Calibri"/>
                <a:ea typeface="Calibri"/>
                <a:cs typeface="Calibri"/>
              </a:rPr>
              <a:t> </a:t>
            </a:r>
            <a:r>
              <a:rPr lang="en-US" sz="1800" u="sng">
                <a:solidFill>
                  <a:srgbClr val="0563C1"/>
                </a:solidFill>
                <a:effectLst/>
                <a:latin typeface="Calibri"/>
                <a:ea typeface="Calibri"/>
                <a:cs typeface="Calibri"/>
                <a:hlinkClick r:id="rId3"/>
              </a:rPr>
              <a:t>CleanTransportation@MassCEC.com</a:t>
            </a:r>
            <a:r>
              <a:rPr lang="en-US" sz="1800">
                <a:effectLst/>
                <a:latin typeface="Calibri"/>
                <a:ea typeface="Calibri"/>
                <a:cs typeface="Calibri"/>
              </a:rPr>
              <a:t>.  “Transportation Equity Needs and Barriers Assessment RFP” must appear in the e-mail subject line. </a:t>
            </a:r>
          </a:p>
          <a:p>
            <a:pPr marL="0" marR="0" indent="0">
              <a:spcBef>
                <a:spcPts val="0"/>
              </a:spcBef>
              <a:spcAft>
                <a:spcPts val="0"/>
              </a:spcAft>
              <a:buNone/>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0" marR="0" indent="-191770">
              <a:spcBef>
                <a:spcPts val="0"/>
              </a:spcBef>
              <a:spcAft>
                <a:spcPts val="0"/>
              </a:spcAft>
            </a:pPr>
            <a:r>
              <a:rPr lang="en-US" b="1">
                <a:effectLst/>
                <a:latin typeface="Calibri"/>
                <a:ea typeface="Calibri"/>
                <a:cs typeface="Calibri"/>
              </a:rPr>
              <a:t>Submission packages</a:t>
            </a:r>
          </a:p>
          <a:p>
            <a:pPr marL="560070" lvl="1" indent="-34290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Applicant’s Signature and Acceptance Form </a:t>
            </a:r>
            <a:endParaRPr lang="en-US" sz="1800">
              <a:ea typeface="Calibri" panose="020F0502020204030204" pitchFamily="34" charset="0"/>
            </a:endParaRPr>
          </a:p>
          <a:p>
            <a:pPr marL="560070" lvl="1" indent="-34290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Executive Summary</a:t>
            </a:r>
            <a:endParaRPr lang="en-US" sz="1800">
              <a:solidFill>
                <a:srgbClr val="000000"/>
              </a:solidFill>
              <a:ea typeface="Calibri" panose="020F0502020204030204" pitchFamily="34" charset="0"/>
            </a:endParaRPr>
          </a:p>
          <a:p>
            <a:pPr marL="560070" lvl="1" indent="-342900">
              <a:spcBef>
                <a:spcPts val="0"/>
              </a:spcBef>
              <a:spcAft>
                <a:spcPts val="0"/>
              </a:spcAft>
            </a:pPr>
            <a:r>
              <a:rPr lang="en-US" sz="1800">
                <a:solidFill>
                  <a:srgbClr val="000000"/>
                </a:solidFill>
                <a:effectLst/>
                <a:latin typeface="Calibri"/>
                <a:ea typeface="Calibri"/>
                <a:cs typeface="Calibri"/>
              </a:rPr>
              <a:t>Proposal</a:t>
            </a:r>
            <a:r>
              <a:rPr lang="en-US" sz="1800">
                <a:solidFill>
                  <a:srgbClr val="000000"/>
                </a:solidFill>
                <a:latin typeface="Calibri"/>
                <a:ea typeface="Calibri"/>
                <a:cs typeface="Calibri"/>
              </a:rPr>
              <a:t>, including:</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4535" lvl="2" indent="-342900">
              <a:spcBef>
                <a:spcPts val="0"/>
              </a:spcBef>
              <a:spcAft>
                <a:spcPts val="0"/>
              </a:spcAft>
            </a:pPr>
            <a:r>
              <a:rPr lang="en-US" sz="1800">
                <a:solidFill>
                  <a:srgbClr val="000000"/>
                </a:solidFill>
                <a:latin typeface="Calibri"/>
                <a:ea typeface="Calibri"/>
                <a:cs typeface="Calibri"/>
              </a:rPr>
              <a:t>Statement of Qualifications</a:t>
            </a:r>
          </a:p>
          <a:p>
            <a:pPr marL="724535" lvl="2" indent="-342900">
              <a:spcBef>
                <a:spcPts val="0"/>
              </a:spcBef>
              <a:spcAft>
                <a:spcPts val="0"/>
              </a:spcAft>
            </a:pPr>
            <a:r>
              <a:rPr lang="en-US" sz="1800">
                <a:solidFill>
                  <a:srgbClr val="000000"/>
                </a:solidFill>
                <a:latin typeface="Calibri"/>
                <a:ea typeface="Calibri"/>
                <a:cs typeface="Calibri"/>
              </a:rPr>
              <a:t>Burdened Populations Engagement Approaches</a:t>
            </a:r>
          </a:p>
          <a:p>
            <a:pPr marL="724535" lvl="2" indent="-342900">
              <a:spcBef>
                <a:spcPts val="0"/>
              </a:spcBef>
              <a:spcAft>
                <a:spcPts val="0"/>
              </a:spcAft>
            </a:pPr>
            <a:r>
              <a:rPr lang="en-US" sz="1800">
                <a:solidFill>
                  <a:srgbClr val="000000"/>
                </a:solidFill>
                <a:latin typeface="Calibri"/>
                <a:ea typeface="Calibri"/>
                <a:cs typeface="Calibri"/>
              </a:rPr>
              <a:t>Workplan Narrative</a:t>
            </a:r>
            <a:endParaRPr lang="en-US">
              <a:solidFill>
                <a:srgbClr val="000000"/>
              </a:solidFill>
              <a:ea typeface="Calibri" panose="020F0502020204030204" pitchFamily="34" charset="0"/>
            </a:endParaRPr>
          </a:p>
          <a:p>
            <a:pPr marL="724535" lvl="2" indent="-342900">
              <a:spcBef>
                <a:spcPts val="0"/>
              </a:spcBef>
              <a:spcAft>
                <a:spcPts val="0"/>
              </a:spcAft>
            </a:pPr>
            <a:r>
              <a:rPr lang="en-US" sz="1800">
                <a:solidFill>
                  <a:srgbClr val="000000"/>
                </a:solidFill>
                <a:latin typeface="Calibri"/>
                <a:ea typeface="Calibri"/>
                <a:cs typeface="Calibri"/>
              </a:rPr>
              <a:t>Project Schedule</a:t>
            </a:r>
            <a:endParaRPr lang="en-US">
              <a:solidFill>
                <a:srgbClr val="000000"/>
              </a:solidFill>
              <a:ea typeface="Calibri"/>
            </a:endParaRPr>
          </a:p>
          <a:p>
            <a:pPr marL="724535" lvl="2" indent="-342900">
              <a:spcBef>
                <a:spcPts val="0"/>
              </a:spcBef>
              <a:spcAft>
                <a:spcPts val="0"/>
              </a:spcAft>
            </a:pPr>
            <a:r>
              <a:rPr lang="en-US" sz="1800">
                <a:solidFill>
                  <a:srgbClr val="000000"/>
                </a:solidFill>
                <a:latin typeface="Calibri"/>
                <a:ea typeface="Calibri"/>
                <a:cs typeface="Calibri"/>
              </a:rPr>
              <a:t>Budget and Rate Sheet</a:t>
            </a:r>
            <a:endParaRPr lang="en-US">
              <a:ea typeface="Calibri"/>
            </a:endParaRPr>
          </a:p>
          <a:p>
            <a:pPr marL="724535" lvl="2" indent="-342900">
              <a:spcBef>
                <a:spcPts val="0"/>
              </a:spcBef>
              <a:spcAft>
                <a:spcPts val="0"/>
              </a:spcAft>
            </a:pPr>
            <a:r>
              <a:rPr lang="en-US" sz="1800">
                <a:solidFill>
                  <a:srgbClr val="000000"/>
                </a:solidFill>
                <a:latin typeface="Calibri"/>
                <a:ea typeface="Calibri"/>
                <a:cs typeface="Calibri"/>
              </a:rPr>
              <a:t>References</a:t>
            </a:r>
          </a:p>
          <a:p>
            <a:pPr marL="724535" lvl="2" indent="-342900">
              <a:spcBef>
                <a:spcPts val="0"/>
              </a:spcBef>
              <a:spcAft>
                <a:spcPts val="0"/>
              </a:spcAft>
            </a:pPr>
            <a:r>
              <a:rPr lang="en-US" sz="1800">
                <a:effectLst/>
                <a:latin typeface="Calibri"/>
                <a:ea typeface="Calibri"/>
                <a:cs typeface="Calibri"/>
              </a:rPr>
              <a:t>Team Member Resumes (as an appendix)</a:t>
            </a:r>
            <a:endParaRPr lang="en-US" sz="1800">
              <a:latin typeface="Calibri"/>
              <a:ea typeface="Calibri"/>
              <a:cs typeface="Calibri"/>
            </a:endParaRPr>
          </a:p>
          <a:p>
            <a:pPr marL="217170" lvl="1" indent="0">
              <a:spcBef>
                <a:spcPts val="0"/>
              </a:spcBef>
              <a:spcAft>
                <a:spcPts val="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560070" lvl="1" indent="-34290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3" name="Title 2">
            <a:extLst>
              <a:ext uri="{FF2B5EF4-FFF2-40B4-BE49-F238E27FC236}">
                <a16:creationId xmlns:a16="http://schemas.microsoft.com/office/drawing/2014/main" id="{A81036D8-D213-97BF-3A7C-83469590A5BC}"/>
              </a:ext>
            </a:extLst>
          </p:cNvPr>
          <p:cNvSpPr>
            <a:spLocks noGrp="1"/>
          </p:cNvSpPr>
          <p:nvPr>
            <p:ph type="title"/>
          </p:nvPr>
        </p:nvSpPr>
        <p:spPr/>
        <p:txBody>
          <a:bodyPr/>
          <a:lstStyle/>
          <a:p>
            <a:r>
              <a:rPr lang="en-US"/>
              <a:t>How to Apply</a:t>
            </a:r>
          </a:p>
        </p:txBody>
      </p:sp>
      <p:sp>
        <p:nvSpPr>
          <p:cNvPr id="4" name="Slide Number Placeholder 3">
            <a:extLst>
              <a:ext uri="{FF2B5EF4-FFF2-40B4-BE49-F238E27FC236}">
                <a16:creationId xmlns:a16="http://schemas.microsoft.com/office/drawing/2014/main" id="{2CC61309-CCEA-27F4-A139-0A0D2F9005B1}"/>
              </a:ext>
            </a:extLst>
          </p:cNvPr>
          <p:cNvSpPr>
            <a:spLocks noGrp="1"/>
          </p:cNvSpPr>
          <p:nvPr>
            <p:ph type="sldNum" sz="quarter" idx="11"/>
          </p:nvPr>
        </p:nvSpPr>
        <p:spPr/>
        <p:txBody>
          <a:bodyPr/>
          <a:lstStyle/>
          <a:p>
            <a:fld id="{45EBD3CB-B0EF-374D-A7D9-9E1E0B8E9BAC}" type="slidenum">
              <a:rPr lang="en-US" smtClean="0"/>
              <a:pPr/>
              <a:t>18</a:t>
            </a:fld>
            <a:endParaRPr lang="en-US"/>
          </a:p>
        </p:txBody>
      </p:sp>
      <p:sp>
        <p:nvSpPr>
          <p:cNvPr id="5" name="Rectangle 4">
            <a:extLst>
              <a:ext uri="{FF2B5EF4-FFF2-40B4-BE49-F238E27FC236}">
                <a16:creationId xmlns:a16="http://schemas.microsoft.com/office/drawing/2014/main" id="{619CB88D-41E4-9423-9889-75DA640D9664}"/>
              </a:ext>
            </a:extLst>
          </p:cNvPr>
          <p:cNvSpPr/>
          <p:nvPr/>
        </p:nvSpPr>
        <p:spPr>
          <a:xfrm>
            <a:off x="10744055" y="5190613"/>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t>12-14</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4127796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ontent Placeholder 30">
            <a:extLst>
              <a:ext uri="{FF2B5EF4-FFF2-40B4-BE49-F238E27FC236}">
                <a16:creationId xmlns:a16="http://schemas.microsoft.com/office/drawing/2014/main" id="{1D7DC0F5-2DB9-A093-43B3-65587B866B56}"/>
              </a:ext>
            </a:extLst>
          </p:cNvPr>
          <p:cNvGraphicFramePr>
            <a:graphicFrameLocks noGrp="1"/>
          </p:cNvGraphicFramePr>
          <p:nvPr>
            <p:ph sz="half" idx="13"/>
            <p:extLst>
              <p:ext uri="{D42A27DB-BD31-4B8C-83A1-F6EECF244321}">
                <p14:modId xmlns:p14="http://schemas.microsoft.com/office/powerpoint/2010/main" val="2140846358"/>
              </p:ext>
            </p:extLst>
          </p:nvPr>
        </p:nvGraphicFramePr>
        <p:xfrm>
          <a:off x="133555" y="700952"/>
          <a:ext cx="11996427" cy="562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290D7C7-3638-7B83-B23B-65591DCAADB2}"/>
              </a:ext>
            </a:extLst>
          </p:cNvPr>
          <p:cNvSpPr>
            <a:spLocks noGrp="1"/>
          </p:cNvSpPr>
          <p:nvPr>
            <p:ph type="title"/>
          </p:nvPr>
        </p:nvSpPr>
        <p:spPr/>
        <p:txBody>
          <a:bodyPr/>
          <a:lstStyle/>
          <a:p>
            <a:pPr marL="4445" indent="-4445"/>
            <a:r>
              <a:rPr lang="en-US">
                <a:latin typeface="Calibri"/>
                <a:cs typeface="Calibri"/>
              </a:rPr>
              <a:t>Application Timeline</a:t>
            </a:r>
            <a:endParaRPr lang="en-US">
              <a:cs typeface="Calibri"/>
            </a:endParaRPr>
          </a:p>
        </p:txBody>
      </p:sp>
      <p:sp>
        <p:nvSpPr>
          <p:cNvPr id="4" name="Slide Number Placeholder 3">
            <a:extLst>
              <a:ext uri="{FF2B5EF4-FFF2-40B4-BE49-F238E27FC236}">
                <a16:creationId xmlns:a16="http://schemas.microsoft.com/office/drawing/2014/main" id="{50059A65-7D7E-C817-DCBF-E06112542B07}"/>
              </a:ext>
            </a:extLst>
          </p:cNvPr>
          <p:cNvSpPr>
            <a:spLocks noGrp="1"/>
          </p:cNvSpPr>
          <p:nvPr>
            <p:ph type="sldNum" sz="quarter" idx="11"/>
          </p:nvPr>
        </p:nvSpPr>
        <p:spPr/>
        <p:txBody>
          <a:bodyPr/>
          <a:lstStyle/>
          <a:p>
            <a:fld id="{45EBD3CB-B0EF-374D-A7D9-9E1E0B8E9BAC}" type="slidenum">
              <a:rPr lang="en-US" smtClean="0"/>
              <a:pPr/>
              <a:t>19</a:t>
            </a:fld>
            <a:endParaRPr lang="en-US"/>
          </a:p>
        </p:txBody>
      </p:sp>
      <p:sp>
        <p:nvSpPr>
          <p:cNvPr id="2" name="Rectangle 1">
            <a:extLst>
              <a:ext uri="{FF2B5EF4-FFF2-40B4-BE49-F238E27FC236}">
                <a16:creationId xmlns:a16="http://schemas.microsoft.com/office/drawing/2014/main" id="{57CD1D8F-9051-363B-AFF5-B85E6FC71993}"/>
              </a:ext>
            </a:extLst>
          </p:cNvPr>
          <p:cNvSpPr/>
          <p:nvPr/>
        </p:nvSpPr>
        <p:spPr>
          <a:xfrm>
            <a:off x="10744055" y="5190613"/>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 </a:t>
            </a:r>
          </a:p>
          <a:p>
            <a:pPr algn="ctr"/>
            <a:r>
              <a:rPr lang="en-US" sz="2800" b="1">
                <a:cs typeface="Calibri"/>
              </a:rPr>
              <a:t>5</a:t>
            </a:r>
          </a:p>
          <a:p>
            <a:pPr algn="ctr"/>
            <a:r>
              <a:rPr lang="en-US"/>
              <a:t>of the RFP</a:t>
            </a:r>
            <a:endParaRPr lang="en-US">
              <a:cs typeface="Calibri"/>
            </a:endParaRPr>
          </a:p>
        </p:txBody>
      </p:sp>
    </p:spTree>
    <p:extLst>
      <p:ext uri="{BB962C8B-B14F-4D97-AF65-F5344CB8AC3E}">
        <p14:creationId xmlns:p14="http://schemas.microsoft.com/office/powerpoint/2010/main" val="363250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C0D78-8B3F-719C-1F56-DF365348E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EDF97-3346-DD2A-601D-24C0B4E8A164}"/>
              </a:ext>
            </a:extLst>
          </p:cNvPr>
          <p:cNvSpPr>
            <a:spLocks noGrp="1"/>
          </p:cNvSpPr>
          <p:nvPr>
            <p:ph type="title"/>
          </p:nvPr>
        </p:nvSpPr>
        <p:spPr/>
        <p:txBody>
          <a:bodyPr/>
          <a:lstStyle/>
          <a:p>
            <a:pPr marL="4445" indent="-4445"/>
            <a:r>
              <a:rPr lang="en-US">
                <a:latin typeface="Calibri"/>
                <a:ea typeface="Calibri"/>
                <a:cs typeface="Calibri"/>
              </a:rPr>
              <a:t>Agenda and Housekeeping</a:t>
            </a:r>
            <a:endParaRPr lang="en-US"/>
          </a:p>
        </p:txBody>
      </p:sp>
      <p:sp>
        <p:nvSpPr>
          <p:cNvPr id="3" name="Slide Number Placeholder 2">
            <a:extLst>
              <a:ext uri="{FF2B5EF4-FFF2-40B4-BE49-F238E27FC236}">
                <a16:creationId xmlns:a16="http://schemas.microsoft.com/office/drawing/2014/main" id="{D77445A9-A154-4FBE-A249-C804D47F947A}"/>
              </a:ext>
            </a:extLst>
          </p:cNvPr>
          <p:cNvSpPr>
            <a:spLocks noGrp="1"/>
          </p:cNvSpPr>
          <p:nvPr>
            <p:ph type="sldNum" sz="quarter" idx="11"/>
          </p:nvPr>
        </p:nvSpPr>
        <p:spPr/>
        <p:txBody>
          <a:bodyPr/>
          <a:lstStyle/>
          <a:p>
            <a:fld id="{45EBD3CB-B0EF-374D-A7D9-9E1E0B8E9BAC}" type="slidenum">
              <a:rPr lang="en-US" smtClean="0"/>
              <a:pPr/>
              <a:t>2</a:t>
            </a:fld>
            <a:endParaRPr lang="en-US"/>
          </a:p>
        </p:txBody>
      </p:sp>
      <p:sp>
        <p:nvSpPr>
          <p:cNvPr id="5" name="Content Placeholder 4">
            <a:extLst>
              <a:ext uri="{FF2B5EF4-FFF2-40B4-BE49-F238E27FC236}">
                <a16:creationId xmlns:a16="http://schemas.microsoft.com/office/drawing/2014/main" id="{1E054352-18C4-111E-2220-0CD0DBE96A3A}"/>
              </a:ext>
            </a:extLst>
          </p:cNvPr>
          <p:cNvSpPr>
            <a:spLocks noGrp="1"/>
          </p:cNvSpPr>
          <p:nvPr>
            <p:ph sz="half" idx="1"/>
          </p:nvPr>
        </p:nvSpPr>
        <p:spPr>
          <a:xfrm>
            <a:off x="304800" y="1718327"/>
            <a:ext cx="4978400" cy="4300575"/>
          </a:xfrm>
        </p:spPr>
        <p:txBody>
          <a:bodyPr vert="horz" lIns="91440" tIns="45720" rIns="91440" bIns="45720" rtlCol="0" anchor="t">
            <a:noAutofit/>
          </a:bodyPr>
          <a:lstStyle/>
          <a:p>
            <a:pPr marL="342900" indent="-342900">
              <a:buAutoNum type="arabicPeriod"/>
            </a:pPr>
            <a:r>
              <a:rPr lang="en-US" sz="2400" b="1">
                <a:latin typeface="Calibri"/>
                <a:ea typeface="Calibri"/>
                <a:cs typeface="Calibri"/>
              </a:rPr>
              <a:t>Intros and </a:t>
            </a:r>
            <a:r>
              <a:rPr lang="en-US" sz="2400" b="1" err="1">
                <a:latin typeface="Calibri"/>
                <a:ea typeface="Calibri"/>
                <a:cs typeface="Calibri"/>
              </a:rPr>
              <a:t>MassCEC</a:t>
            </a:r>
            <a:r>
              <a:rPr lang="en-US" sz="2400" b="1">
                <a:latin typeface="Calibri"/>
                <a:ea typeface="Calibri"/>
                <a:cs typeface="Calibri"/>
              </a:rPr>
              <a:t> Overview</a:t>
            </a:r>
            <a:endParaRPr lang="en-US" sz="2400" b="1">
              <a:latin typeface="Calibri"/>
              <a:cs typeface="Calibri"/>
            </a:endParaRPr>
          </a:p>
          <a:p>
            <a:pPr marL="342900" indent="-342900">
              <a:buAutoNum type="arabicPeriod"/>
            </a:pPr>
            <a:r>
              <a:rPr lang="en-US" sz="2400" b="1">
                <a:latin typeface="Calibri"/>
                <a:cs typeface="Calibri"/>
              </a:rPr>
              <a:t>Assessment Background and Goals</a:t>
            </a:r>
            <a:endParaRPr lang="en-US" sz="2400" b="1">
              <a:latin typeface="Calibri"/>
              <a:ea typeface="Calibri"/>
              <a:cs typeface="Calibri"/>
            </a:endParaRPr>
          </a:p>
          <a:p>
            <a:pPr marL="342900" indent="-342900">
              <a:buAutoNum type="arabicPeriod"/>
            </a:pPr>
            <a:r>
              <a:rPr lang="en-US" sz="2400" b="1">
                <a:latin typeface="Calibri"/>
                <a:cs typeface="Calibri"/>
              </a:rPr>
              <a:t>Scope of Work (4)</a:t>
            </a:r>
            <a:endParaRPr lang="en-US" sz="2400" b="1">
              <a:ea typeface="Calibri"/>
            </a:endParaRPr>
          </a:p>
          <a:p>
            <a:pPr marL="342900" indent="-342900">
              <a:buAutoNum type="arabicPeriod"/>
            </a:pPr>
            <a:r>
              <a:rPr lang="en-US" sz="2400" b="1">
                <a:latin typeface="Calibri"/>
                <a:cs typeface="Calibri"/>
              </a:rPr>
              <a:t>Budget &amp; Eligibility</a:t>
            </a:r>
            <a:endParaRPr lang="en-US" sz="2400" b="1">
              <a:ea typeface="Calibri"/>
            </a:endParaRPr>
          </a:p>
          <a:p>
            <a:pPr marL="342900" indent="-342900">
              <a:buAutoNum type="arabicPeriod"/>
            </a:pPr>
            <a:r>
              <a:rPr lang="en-US" sz="2400" b="1">
                <a:latin typeface="Calibri"/>
                <a:cs typeface="Calibri"/>
              </a:rPr>
              <a:t>Application Resources</a:t>
            </a:r>
            <a:endParaRPr lang="en-US" sz="2400">
              <a:latin typeface="Calibri"/>
              <a:ea typeface="Calibri"/>
              <a:cs typeface="Calibri"/>
            </a:endParaRPr>
          </a:p>
          <a:p>
            <a:pPr marL="342900" indent="-342900">
              <a:buAutoNum type="arabicPeriod"/>
            </a:pPr>
            <a:r>
              <a:rPr lang="en-US" sz="2400" b="1">
                <a:latin typeface="Calibri"/>
                <a:cs typeface="Calibri"/>
              </a:rPr>
              <a:t>How to Apply</a:t>
            </a:r>
            <a:endParaRPr lang="en-US" sz="2400" b="1">
              <a:latin typeface="Calibri"/>
              <a:ea typeface="Calibri"/>
              <a:cs typeface="Calibri"/>
            </a:endParaRPr>
          </a:p>
          <a:p>
            <a:pPr marL="342900" indent="-342900">
              <a:buAutoNum type="arabicPeriod"/>
            </a:pPr>
            <a:r>
              <a:rPr lang="en-US" sz="2400" b="1">
                <a:latin typeface="Calibri"/>
                <a:cs typeface="Calibri"/>
              </a:rPr>
              <a:t>Application Timeline</a:t>
            </a:r>
            <a:endParaRPr lang="en-US" sz="2400" b="1">
              <a:latin typeface="Calibri"/>
              <a:ea typeface="Calibri"/>
              <a:cs typeface="Calibri"/>
            </a:endParaRPr>
          </a:p>
          <a:p>
            <a:pPr marL="342900" indent="-342900">
              <a:buAutoNum type="arabicPeriod"/>
            </a:pPr>
            <a:r>
              <a:rPr lang="en-US" sz="2400" b="1">
                <a:latin typeface="Calibri"/>
                <a:cs typeface="Calibri"/>
              </a:rPr>
              <a:t>FAQs</a:t>
            </a:r>
            <a:endParaRPr lang="en-US" sz="2400" b="1"/>
          </a:p>
          <a:p>
            <a:pPr marL="342900" indent="-342900">
              <a:buAutoNum type="arabicPeriod"/>
            </a:pPr>
            <a:r>
              <a:rPr lang="en-US" sz="2400" b="1">
                <a:ea typeface="Calibri"/>
              </a:rPr>
              <a:t>Questions</a:t>
            </a:r>
          </a:p>
          <a:p>
            <a:pPr marL="1905" indent="0">
              <a:buNone/>
            </a:pPr>
            <a:endParaRPr lang="en-US">
              <a:ea typeface="Calibri" panose="020F0502020204030204" pitchFamily="34" charset="0"/>
            </a:endParaRPr>
          </a:p>
        </p:txBody>
      </p:sp>
      <p:sp>
        <p:nvSpPr>
          <p:cNvPr id="6" name="Text Placeholder 2">
            <a:extLst>
              <a:ext uri="{FF2B5EF4-FFF2-40B4-BE49-F238E27FC236}">
                <a16:creationId xmlns:a16="http://schemas.microsoft.com/office/drawing/2014/main" id="{0A361495-B6CC-E54A-5416-1AF796754458}"/>
              </a:ext>
            </a:extLst>
          </p:cNvPr>
          <p:cNvSpPr txBox="1">
            <a:spLocks/>
          </p:cNvSpPr>
          <p:nvPr/>
        </p:nvSpPr>
        <p:spPr>
          <a:xfrm>
            <a:off x="6420339" y="1279769"/>
            <a:ext cx="5029200" cy="640080"/>
          </a:xfrm>
          <a:prstGeom prst="rect">
            <a:avLst/>
          </a:prstGeom>
        </p:spPr>
        <p:txBody>
          <a:bodyPr lIns="91440" tIns="45720" rIns="91440" bIns="45720" anchor="t"/>
          <a:lstStyle>
            <a:lvl1pPr marL="0" indent="0" algn="l" defTabSz="365760" rtl="0" eaLnBrk="1" latinLnBrk="0" hangingPunct="1">
              <a:lnSpc>
                <a:spcPct val="90000"/>
              </a:lnSpc>
              <a:spcBef>
                <a:spcPts val="1000"/>
              </a:spcBef>
              <a:spcAft>
                <a:spcPts val="10"/>
              </a:spcAft>
              <a:buFontTx/>
              <a:buNone/>
              <a:defRPr sz="18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cap="all">
                <a:solidFill>
                  <a:schemeClr val="bg2"/>
                </a:solidFill>
              </a:rPr>
              <a:t>Housekeeping</a:t>
            </a:r>
            <a:r>
              <a:rPr lang="en-US">
                <a:latin typeface="Calibri"/>
                <a:ea typeface="Calibri"/>
                <a:cs typeface="Calibri"/>
              </a:rPr>
              <a:t> </a:t>
            </a:r>
            <a:endParaRPr lang="en-US"/>
          </a:p>
        </p:txBody>
      </p:sp>
      <p:sp>
        <p:nvSpPr>
          <p:cNvPr id="7" name="Text Placeholder 2">
            <a:extLst>
              <a:ext uri="{FF2B5EF4-FFF2-40B4-BE49-F238E27FC236}">
                <a16:creationId xmlns:a16="http://schemas.microsoft.com/office/drawing/2014/main" id="{FE78FE88-D1FE-E4AA-E9FA-512C2740938F}"/>
              </a:ext>
            </a:extLst>
          </p:cNvPr>
          <p:cNvSpPr txBox="1">
            <a:spLocks/>
          </p:cNvSpPr>
          <p:nvPr/>
        </p:nvSpPr>
        <p:spPr>
          <a:xfrm>
            <a:off x="304800" y="1279769"/>
            <a:ext cx="5029200" cy="640080"/>
          </a:xfrm>
          <a:prstGeom prst="rect">
            <a:avLst/>
          </a:prstGeom>
        </p:spPr>
        <p:txBody>
          <a:bodyPr lIns="91440" tIns="45720" rIns="91440" bIns="45720" anchor="t"/>
          <a:lstStyle>
            <a:lvl1pPr marL="0" indent="0" algn="l" defTabSz="365760" rtl="0" eaLnBrk="1" latinLnBrk="0" hangingPunct="1">
              <a:lnSpc>
                <a:spcPct val="90000"/>
              </a:lnSpc>
              <a:spcBef>
                <a:spcPts val="1000"/>
              </a:spcBef>
              <a:spcAft>
                <a:spcPts val="10"/>
              </a:spcAft>
              <a:buFontTx/>
              <a:buNone/>
              <a:defRPr sz="1800" b="0" i="0" kern="1200" cap="none" baseline="0">
                <a:solidFill>
                  <a:schemeClr val="tx1"/>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cap="all">
                <a:solidFill>
                  <a:schemeClr val="bg2"/>
                </a:solidFill>
                <a:latin typeface="Calibri"/>
                <a:ea typeface="Calibri"/>
                <a:cs typeface="Calibri"/>
              </a:rPr>
              <a:t>Agenda</a:t>
            </a:r>
            <a:endParaRPr lang="en-US">
              <a:solidFill>
                <a:schemeClr val="bg2"/>
              </a:solidFill>
              <a:ea typeface="Calibri"/>
            </a:endParaRPr>
          </a:p>
        </p:txBody>
      </p:sp>
      <p:sp>
        <p:nvSpPr>
          <p:cNvPr id="11" name="Content Placeholder 3">
            <a:extLst>
              <a:ext uri="{FF2B5EF4-FFF2-40B4-BE49-F238E27FC236}">
                <a16:creationId xmlns:a16="http://schemas.microsoft.com/office/drawing/2014/main" id="{6F8E3E56-20A2-BF01-46A0-6ED5D14E40B9}"/>
              </a:ext>
            </a:extLst>
          </p:cNvPr>
          <p:cNvSpPr txBox="1">
            <a:spLocks/>
          </p:cNvSpPr>
          <p:nvPr/>
        </p:nvSpPr>
        <p:spPr>
          <a:xfrm>
            <a:off x="6273798" y="1796285"/>
            <a:ext cx="5336274" cy="4366146"/>
          </a:xfrm>
          <a:prstGeom prst="rect">
            <a:avLst/>
          </a:prstGeom>
        </p:spPr>
        <p:txBody>
          <a:bodyPr vert="horz" lIns="91440" tIns="45720" rIns="91440" bIns="45720" rtlCol="0" anchor="t">
            <a:noAutofit/>
          </a:bodyPr>
          <a:lstStyle>
            <a:lvl1pPr marL="194310" indent="-192024" algn="l" defTabSz="365760" rtl="0" eaLnBrk="1" latinLnBrk="0" hangingPunct="1">
              <a:lnSpc>
                <a:spcPct val="90000"/>
              </a:lnSpc>
              <a:spcBef>
                <a:spcPts val="1000"/>
              </a:spcBef>
              <a:spcAft>
                <a:spcPts val="10"/>
              </a:spcAft>
              <a:buClr>
                <a:srgbClr val="FF6000"/>
              </a:buClr>
              <a:buSzPct val="60000"/>
              <a:buFont typeface="System Font Regular"/>
              <a:buChar char="➤"/>
              <a:defRPr sz="1800" b="0" i="0" kern="1200" cap="none" baseline="0">
                <a:solidFill>
                  <a:schemeClr val="tx1"/>
                </a:solidFill>
                <a:latin typeface="Calibri" panose="020F0502020204030204" pitchFamily="34" charset="0"/>
                <a:ea typeface="+mn-ea"/>
                <a:cs typeface="Calibri" panose="020F0502020204030204" pitchFamily="34" charset="0"/>
              </a:defRPr>
            </a:lvl1pPr>
            <a:lvl2pPr marL="411480" indent="-192024"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600" b="0" i="0" kern="1200" cap="none" baseline="0">
                <a:solidFill>
                  <a:schemeClr val="tx1"/>
                </a:solidFill>
                <a:latin typeface="Calibri" panose="020F0502020204030204" pitchFamily="34" charset="0"/>
                <a:ea typeface="+mn-ea"/>
                <a:cs typeface="Calibri" panose="020F0502020204030204" pitchFamily="34" charset="0"/>
              </a:defRPr>
            </a:lvl2pPr>
            <a:lvl3pPr marL="576072" indent="-137160"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400" b="0" i="0" kern="1200" cap="none" baseline="0">
                <a:solidFill>
                  <a:schemeClr val="tx1"/>
                </a:solidFill>
                <a:latin typeface="Calibri" panose="020F0502020204030204" pitchFamily="34" charset="0"/>
                <a:ea typeface="+mn-ea"/>
                <a:cs typeface="Calibri" panose="020F0502020204030204" pitchFamily="34" charset="0"/>
              </a:defRPr>
            </a:lvl3pPr>
            <a:lvl4pPr marL="71323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85039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91770"/>
            <a:r>
              <a:rPr lang="en-US" sz="2000">
                <a:latin typeface="Calibri"/>
                <a:ea typeface="Calibri"/>
                <a:cs typeface="Calibri"/>
              </a:rPr>
              <a:t>Please post all questions in the Q&amp;A Box at the bottom of your screen </a:t>
            </a:r>
          </a:p>
          <a:p>
            <a:pPr indent="-191770"/>
            <a:r>
              <a:rPr lang="en-US" sz="2000">
                <a:latin typeface="Calibri"/>
                <a:ea typeface="Calibri"/>
                <a:cs typeface="Calibri"/>
              </a:rPr>
              <a:t>The webinar recording will be posted online along with the slides and a document detailing the webinar Q&amp;A</a:t>
            </a:r>
          </a:p>
          <a:p>
            <a:pPr indent="-191770"/>
            <a:r>
              <a:rPr lang="en-US" sz="2000">
                <a:latin typeface="Calibri"/>
                <a:ea typeface="Calibri"/>
                <a:cs typeface="Calibri"/>
              </a:rPr>
              <a:t>We will not be sharing the list of attendees</a:t>
            </a:r>
          </a:p>
          <a:p>
            <a:pPr indent="-191770"/>
            <a:endParaRPr lang="en-US" sz="2000">
              <a:latin typeface="Calibri"/>
              <a:ea typeface="Calibri"/>
              <a:cs typeface="Calibri"/>
            </a:endParaRPr>
          </a:p>
          <a:p>
            <a:pPr indent="-191770"/>
            <a:endParaRPr lang="en-US" sz="2000">
              <a:latin typeface="Calibri"/>
              <a:ea typeface="Calibri"/>
              <a:cs typeface="Calibri"/>
            </a:endParaRPr>
          </a:p>
        </p:txBody>
      </p:sp>
    </p:spTree>
    <p:extLst>
      <p:ext uri="{BB962C8B-B14F-4D97-AF65-F5344CB8AC3E}">
        <p14:creationId xmlns:p14="http://schemas.microsoft.com/office/powerpoint/2010/main" val="362358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703855-044C-6ACA-1F53-31CACBEB98EF}"/>
              </a:ext>
            </a:extLst>
          </p:cNvPr>
          <p:cNvSpPr>
            <a:spLocks noGrp="1"/>
          </p:cNvSpPr>
          <p:nvPr>
            <p:ph sz="half" idx="13"/>
          </p:nvPr>
        </p:nvSpPr>
        <p:spPr>
          <a:xfrm>
            <a:off x="304798" y="1234442"/>
            <a:ext cx="9433170" cy="4894934"/>
          </a:xfrm>
        </p:spPr>
        <p:txBody>
          <a:bodyPr vert="horz" lIns="91440" tIns="45720" rIns="91440" bIns="45720" rtlCol="0" anchor="t">
            <a:noAutofit/>
          </a:bodyPr>
          <a:lstStyle/>
          <a:p>
            <a:pPr indent="-191770"/>
            <a:r>
              <a:rPr lang="en-US" b="1">
                <a:latin typeface="+mj-lt"/>
                <a:ea typeface="Calibri"/>
                <a:cs typeface="Calibri"/>
              </a:rPr>
              <a:t>Can I apply if my Applicant Team is not all MA-based?</a:t>
            </a:r>
          </a:p>
          <a:p>
            <a:pPr lvl="1" indent="-191770"/>
            <a:r>
              <a:rPr lang="en-US" sz="1800">
                <a:latin typeface="+mj-lt"/>
                <a:ea typeface="Calibri"/>
                <a:cs typeface="Calibri"/>
              </a:rPr>
              <a:t>Yes, but experience working with Burdened Areas in MA specifically is strongly encouraged. </a:t>
            </a:r>
          </a:p>
          <a:p>
            <a:pPr indent="-191770">
              <a:buFont typeface="System Font Regular" panose="020B0604020202020204" pitchFamily="34" charset="0"/>
              <a:buChar char="➤"/>
            </a:pPr>
            <a:r>
              <a:rPr lang="en-US" b="1">
                <a:latin typeface="+mj-lt"/>
                <a:ea typeface="Calibri"/>
                <a:cs typeface="Calibri"/>
              </a:rPr>
              <a:t>What is the term length of the Assessment?</a:t>
            </a:r>
          </a:p>
          <a:p>
            <a:pPr lvl="1" indent="-191770"/>
            <a:r>
              <a:rPr lang="en-US" sz="1800">
                <a:latin typeface="+mj-lt"/>
                <a:ea typeface="Calibri"/>
                <a:cs typeface="Calibri"/>
              </a:rPr>
              <a:t>Contracting will be completed around August 2026</a:t>
            </a:r>
          </a:p>
          <a:p>
            <a:pPr lvl="1" indent="-191770"/>
            <a:r>
              <a:rPr lang="en-US" sz="1800">
                <a:latin typeface="+mj-lt"/>
                <a:ea typeface="Calibri"/>
                <a:cs typeface="Calibri"/>
              </a:rPr>
              <a:t>Work is expected to begin September 2026</a:t>
            </a:r>
          </a:p>
          <a:p>
            <a:pPr lvl="1" indent="-191770"/>
            <a:r>
              <a:rPr lang="en-US" sz="1800">
                <a:latin typeface="+mj-lt"/>
                <a:ea typeface="Calibri"/>
                <a:cs typeface="Calibri"/>
              </a:rPr>
              <a:t>No fixed term length; the Assessment will continue until completed, per the contract </a:t>
            </a:r>
          </a:p>
          <a:p>
            <a:pPr marL="575945" lvl="2" indent="-191770"/>
            <a:r>
              <a:rPr lang="en-US" sz="1600" err="1">
                <a:latin typeface="+mj-lt"/>
                <a:ea typeface="Calibri"/>
                <a:cs typeface="Calibri"/>
              </a:rPr>
              <a:t>MassCEC</a:t>
            </a:r>
            <a:r>
              <a:rPr lang="en-US" sz="1600">
                <a:latin typeface="+mj-lt"/>
                <a:ea typeface="Calibri"/>
                <a:cs typeface="Calibri"/>
              </a:rPr>
              <a:t> expects the Assessment to last about one (1) year</a:t>
            </a:r>
          </a:p>
          <a:p>
            <a:pPr indent="-191770"/>
            <a:r>
              <a:rPr lang="en-US" b="1">
                <a:latin typeface="+mj-lt"/>
                <a:ea typeface="Calibri"/>
                <a:cs typeface="Calibri"/>
              </a:rPr>
              <a:t>What is the geographic radius of this Assessment?</a:t>
            </a:r>
          </a:p>
          <a:p>
            <a:pPr lvl="1" indent="-191770"/>
            <a:r>
              <a:rPr lang="en-US" sz="1800">
                <a:latin typeface="+mj-lt"/>
                <a:ea typeface="Calibri"/>
                <a:cs typeface="Calibri"/>
              </a:rPr>
              <a:t>The Assessment should collect statewide feedback in Burdened Areas. </a:t>
            </a:r>
            <a:r>
              <a:rPr lang="en-US" sz="1800" err="1">
                <a:latin typeface="+mj-lt"/>
                <a:ea typeface="Calibri"/>
                <a:cs typeface="Calibri"/>
              </a:rPr>
              <a:t>MassCEC</a:t>
            </a:r>
            <a:r>
              <a:rPr lang="en-US" sz="1800">
                <a:latin typeface="+mj-lt"/>
                <a:ea typeface="Calibri"/>
                <a:cs typeface="Calibri"/>
              </a:rPr>
              <a:t> would like to receive feedback from all six (6) MA regions as defined by the </a:t>
            </a:r>
            <a:r>
              <a:rPr lang="en-US" sz="1800">
                <a:latin typeface="+mj-lt"/>
                <a:ea typeface="Calibri"/>
                <a:cs typeface="Calibri"/>
                <a:hlinkClick r:id="rId2"/>
              </a:rPr>
              <a:t>MA Executive Office of Health and Human Services </a:t>
            </a:r>
            <a:endParaRPr lang="en-US" sz="1800">
              <a:latin typeface="+mj-lt"/>
              <a:ea typeface="Calibri"/>
              <a:cs typeface="Calibri"/>
            </a:endParaRPr>
          </a:p>
          <a:p>
            <a:pPr indent="-191770">
              <a:buFont typeface="System Font Regular" panose="020B0604020202020204" pitchFamily="34" charset="0"/>
              <a:buChar char="➤"/>
            </a:pPr>
            <a:r>
              <a:rPr lang="en-US" b="1">
                <a:latin typeface="+mj-lt"/>
                <a:ea typeface="Calibri"/>
                <a:cs typeface="Calibri"/>
              </a:rPr>
              <a:t>How many CBOs should the Consultant expect to work with?</a:t>
            </a:r>
            <a:endParaRPr lang="en-US" b="1">
              <a:latin typeface="+mj-lt"/>
              <a:ea typeface="Calibri" panose="020F0502020204030204"/>
            </a:endParaRPr>
          </a:p>
          <a:p>
            <a:pPr lvl="1" indent="-191770"/>
            <a:r>
              <a:rPr lang="en-US">
                <a:latin typeface="Calibri"/>
                <a:ea typeface="Calibri"/>
                <a:cs typeface="Calibri"/>
              </a:rPr>
              <a:t>The Consultant should plan to compensate at minimum six (6) CBOs to ensure representation from all six (6) MA Regions. </a:t>
            </a:r>
            <a:r>
              <a:rPr lang="en-US" err="1">
                <a:latin typeface="Calibri"/>
                <a:ea typeface="Calibri"/>
                <a:cs typeface="Calibri"/>
              </a:rPr>
              <a:t>MassCEC</a:t>
            </a:r>
            <a:r>
              <a:rPr lang="en-US">
                <a:latin typeface="Calibri"/>
                <a:ea typeface="Calibri"/>
                <a:cs typeface="Calibri"/>
              </a:rPr>
              <a:t> expects that the Consultant will connect with, share information through, and potentially compensate at lower funding amounts, ten (10) to twenty (20) additional CBOs. </a:t>
            </a:r>
            <a:endParaRPr lang="en-US">
              <a:latin typeface="Calibri"/>
              <a:ea typeface="Calibri"/>
            </a:endParaRPr>
          </a:p>
          <a:p>
            <a:pPr marL="2540" indent="0">
              <a:buNone/>
            </a:pPr>
            <a:endParaRPr lang="en-US" b="1">
              <a:latin typeface="Calibri"/>
              <a:ea typeface="Calibri"/>
            </a:endParaRPr>
          </a:p>
          <a:p>
            <a:pPr marL="2540" indent="0">
              <a:buNone/>
            </a:pPr>
            <a:br>
              <a:rPr lang="en-US">
                <a:latin typeface="Calibri"/>
                <a:ea typeface="Calibri"/>
                <a:cs typeface="Calibri"/>
              </a:rPr>
            </a:br>
            <a:endParaRPr lang="en-US">
              <a:ea typeface="Calibri" panose="020F0502020204030204" pitchFamily="34" charset="0"/>
            </a:endParaRPr>
          </a:p>
          <a:p>
            <a:pPr marL="219456" lvl="1" indent="0">
              <a:buNone/>
            </a:pPr>
            <a:endParaRPr lang="en-US">
              <a:ea typeface="Calibri" panose="020F0502020204030204" pitchFamily="34" charset="0"/>
            </a:endParaRPr>
          </a:p>
          <a:p>
            <a:pPr marL="219456" lvl="1" indent="0">
              <a:buNone/>
            </a:pPr>
            <a:endParaRPr lang="en-US">
              <a:ea typeface="Calibri" panose="020F0502020204030204" pitchFamily="34" charset="0"/>
            </a:endParaRPr>
          </a:p>
        </p:txBody>
      </p:sp>
      <p:sp>
        <p:nvSpPr>
          <p:cNvPr id="3" name="Title 2">
            <a:extLst>
              <a:ext uri="{FF2B5EF4-FFF2-40B4-BE49-F238E27FC236}">
                <a16:creationId xmlns:a16="http://schemas.microsoft.com/office/drawing/2014/main" id="{19F6E658-9CA4-A2F5-1BBC-039A3D0384FD}"/>
              </a:ext>
            </a:extLst>
          </p:cNvPr>
          <p:cNvSpPr>
            <a:spLocks noGrp="1"/>
          </p:cNvSpPr>
          <p:nvPr>
            <p:ph type="title"/>
          </p:nvPr>
        </p:nvSpPr>
        <p:spPr/>
        <p:txBody>
          <a:bodyPr/>
          <a:lstStyle/>
          <a:p>
            <a:pPr marL="4445" indent="-4445"/>
            <a:r>
              <a:rPr lang="en-US">
                <a:latin typeface="Calibri"/>
                <a:ea typeface="Calibri"/>
                <a:cs typeface="Calibri"/>
              </a:rPr>
              <a:t>FAQs</a:t>
            </a:r>
            <a:endParaRPr lang="en-US">
              <a:highlight>
                <a:srgbClr val="FFFF00"/>
              </a:highlight>
              <a:ea typeface="Calibri"/>
              <a:cs typeface="Calibri"/>
            </a:endParaRPr>
          </a:p>
        </p:txBody>
      </p:sp>
      <p:sp>
        <p:nvSpPr>
          <p:cNvPr id="4" name="Slide Number Placeholder 3">
            <a:extLst>
              <a:ext uri="{FF2B5EF4-FFF2-40B4-BE49-F238E27FC236}">
                <a16:creationId xmlns:a16="http://schemas.microsoft.com/office/drawing/2014/main" id="{57AD06DF-DD30-D40C-702B-B464B9D66571}"/>
              </a:ext>
            </a:extLst>
          </p:cNvPr>
          <p:cNvSpPr>
            <a:spLocks noGrp="1"/>
          </p:cNvSpPr>
          <p:nvPr>
            <p:ph type="sldNum" sz="quarter" idx="11"/>
          </p:nvPr>
        </p:nvSpPr>
        <p:spPr/>
        <p:txBody>
          <a:bodyPr/>
          <a:lstStyle/>
          <a:p>
            <a:fld id="{45EBD3CB-B0EF-374D-A7D9-9E1E0B8E9BAC}" type="slidenum">
              <a:rPr lang="en-US" smtClean="0"/>
              <a:pPr/>
              <a:t>20</a:t>
            </a:fld>
            <a:endParaRPr lang="en-US"/>
          </a:p>
        </p:txBody>
      </p:sp>
      <p:pic>
        <p:nvPicPr>
          <p:cNvPr id="6" name="Graphic 5" descr="Questions outline">
            <a:extLst>
              <a:ext uri="{FF2B5EF4-FFF2-40B4-BE49-F238E27FC236}">
                <a16:creationId xmlns:a16="http://schemas.microsoft.com/office/drawing/2014/main" id="{C82E710C-ED6A-5AE5-236F-50F644B109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07905" y="3681909"/>
            <a:ext cx="2287880" cy="2316101"/>
          </a:xfrm>
          <a:prstGeom prst="rect">
            <a:avLst/>
          </a:prstGeom>
        </p:spPr>
      </p:pic>
    </p:spTree>
    <p:extLst>
      <p:ext uri="{BB962C8B-B14F-4D97-AF65-F5344CB8AC3E}">
        <p14:creationId xmlns:p14="http://schemas.microsoft.com/office/powerpoint/2010/main" val="186403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97BC-7549-CE07-5092-CC3B8EFF0558}"/>
              </a:ext>
            </a:extLst>
          </p:cNvPr>
          <p:cNvSpPr>
            <a:spLocks noGrp="1"/>
          </p:cNvSpPr>
          <p:nvPr>
            <p:ph type="title"/>
          </p:nvPr>
        </p:nvSpPr>
        <p:spPr>
          <a:xfrm>
            <a:off x="1265376" y="0"/>
            <a:ext cx="9661247" cy="1510748"/>
          </a:xfrm>
        </p:spPr>
        <p:txBody>
          <a:bodyPr/>
          <a:lstStyle/>
          <a:p>
            <a:pPr marL="4445" indent="-4445"/>
            <a:r>
              <a:rPr lang="en-US" sz="4000">
                <a:latin typeface="Calibri"/>
                <a:ea typeface="Calibri"/>
                <a:cs typeface="Calibri"/>
              </a:rPr>
              <a:t>Thanks for Joining Us!</a:t>
            </a:r>
            <a:br>
              <a:rPr lang="en-US" sz="4000">
                <a:latin typeface="Calibri"/>
                <a:ea typeface="Calibri"/>
                <a:cs typeface="Calibri"/>
              </a:rPr>
            </a:br>
            <a:r>
              <a:rPr lang="en-US" sz="2400">
                <a:latin typeface="Calibri"/>
                <a:ea typeface="Calibri"/>
                <a:cs typeface="Calibri"/>
                <a:hlinkClick r:id="rId2">
                  <a:extLst>
                    <a:ext uri="{A12FA001-AC4F-418D-AE19-62706E023703}">
                      <ahyp:hlinkClr xmlns:ahyp="http://schemas.microsoft.com/office/drawing/2018/hyperlinkcolor" val="tx"/>
                    </a:ext>
                  </a:extLst>
                </a:hlinkClick>
              </a:rPr>
              <a:t>CleanTransportation@MassCEC.com</a:t>
            </a:r>
            <a:r>
              <a:rPr lang="en-US" sz="2400">
                <a:latin typeface="Calibri"/>
                <a:ea typeface="Calibri"/>
                <a:cs typeface="Calibri"/>
              </a:rPr>
              <a:t> </a:t>
            </a:r>
            <a:endParaRPr lang="en-US" sz="2400">
              <a:ea typeface="Calibri"/>
              <a:cs typeface="Calibri"/>
            </a:endParaRPr>
          </a:p>
        </p:txBody>
      </p:sp>
      <p:pic>
        <p:nvPicPr>
          <p:cNvPr id="4" name="Picture 3" descr="A black and white sign with white text&#10;&#10;Description automatically generated">
            <a:extLst>
              <a:ext uri="{FF2B5EF4-FFF2-40B4-BE49-F238E27FC236}">
                <a16:creationId xmlns:a16="http://schemas.microsoft.com/office/drawing/2014/main" id="{FC86E3CA-9275-54D8-79EA-5DC3A33B9A79}"/>
              </a:ext>
            </a:extLst>
          </p:cNvPr>
          <p:cNvPicPr>
            <a:picLocks noChangeAspect="1"/>
          </p:cNvPicPr>
          <p:nvPr/>
        </p:nvPicPr>
        <p:blipFill>
          <a:blip r:embed="rId3"/>
          <a:stretch>
            <a:fillRect/>
          </a:stretch>
        </p:blipFill>
        <p:spPr>
          <a:xfrm>
            <a:off x="2302379" y="2398302"/>
            <a:ext cx="7388457" cy="2243273"/>
          </a:xfrm>
          <a:prstGeom prst="rect">
            <a:avLst/>
          </a:prstGeom>
        </p:spPr>
      </p:pic>
    </p:spTree>
    <p:extLst>
      <p:ext uri="{BB962C8B-B14F-4D97-AF65-F5344CB8AC3E}">
        <p14:creationId xmlns:p14="http://schemas.microsoft.com/office/powerpoint/2010/main" val="172634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7A2654-11B1-343C-772D-56BED37F12F2}"/>
              </a:ext>
            </a:extLst>
          </p:cNvPr>
          <p:cNvSpPr>
            <a:spLocks noGrp="1"/>
          </p:cNvSpPr>
          <p:nvPr>
            <p:ph type="sldNum" sz="quarter" idx="11"/>
          </p:nvPr>
        </p:nvSpPr>
        <p:spPr/>
        <p:txBody>
          <a:bodyPr/>
          <a:lstStyle/>
          <a:p>
            <a:fld id="{45EBD3CB-B0EF-374D-A7D9-9E1E0B8E9BAC}" type="slidenum">
              <a:rPr lang="en-US" smtClean="0"/>
              <a:pPr/>
              <a:t>3</a:t>
            </a:fld>
            <a:endParaRPr lang="en-US"/>
          </a:p>
        </p:txBody>
      </p:sp>
      <p:sp>
        <p:nvSpPr>
          <p:cNvPr id="7" name="Content Placeholder 4">
            <a:extLst>
              <a:ext uri="{FF2B5EF4-FFF2-40B4-BE49-F238E27FC236}">
                <a16:creationId xmlns:a16="http://schemas.microsoft.com/office/drawing/2014/main" id="{B12FFEB4-8F8D-2489-5B57-C80645174A20}"/>
              </a:ext>
            </a:extLst>
          </p:cNvPr>
          <p:cNvSpPr txBox="1">
            <a:spLocks/>
          </p:cNvSpPr>
          <p:nvPr/>
        </p:nvSpPr>
        <p:spPr>
          <a:xfrm>
            <a:off x="6324272" y="1278712"/>
            <a:ext cx="5129842" cy="4300575"/>
          </a:xfrm>
          <a:prstGeom prst="rect">
            <a:avLst/>
          </a:prstGeom>
        </p:spPr>
        <p:txBody>
          <a:bodyPr vert="horz" lIns="91440" tIns="45720" rIns="91440" bIns="45720" rtlCol="0">
            <a:noAutofit/>
          </a:bodyPr>
          <a:lstStyle>
            <a:lvl1pPr marL="194310" indent="-192024" algn="l" defTabSz="365760" rtl="0" eaLnBrk="1" latinLnBrk="0" hangingPunct="1">
              <a:lnSpc>
                <a:spcPct val="90000"/>
              </a:lnSpc>
              <a:spcBef>
                <a:spcPts val="1000"/>
              </a:spcBef>
              <a:spcAft>
                <a:spcPts val="10"/>
              </a:spcAft>
              <a:buClr>
                <a:srgbClr val="FF6000"/>
              </a:buClr>
              <a:buSzPct val="60000"/>
              <a:buFont typeface="System Font Regular"/>
              <a:buChar char="➤"/>
              <a:defRPr sz="1800" b="0" i="0" kern="1200" cap="none" baseline="0">
                <a:solidFill>
                  <a:schemeClr val="tx1"/>
                </a:solidFill>
                <a:latin typeface="Calibri" panose="020F0502020204030204" pitchFamily="34" charset="0"/>
                <a:ea typeface="+mn-ea"/>
                <a:cs typeface="Calibri" panose="020F0502020204030204" pitchFamily="34" charset="0"/>
              </a:defRPr>
            </a:lvl1pPr>
            <a:lvl2pPr marL="411480" indent="-192024"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600" b="0" i="0" kern="1200" cap="none" baseline="0">
                <a:solidFill>
                  <a:schemeClr val="tx1"/>
                </a:solidFill>
                <a:latin typeface="Calibri" panose="020F0502020204030204" pitchFamily="34" charset="0"/>
                <a:ea typeface="+mn-ea"/>
                <a:cs typeface="Calibri" panose="020F0502020204030204" pitchFamily="34" charset="0"/>
              </a:defRPr>
            </a:lvl2pPr>
            <a:lvl3pPr marL="576072" indent="-137160"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400" b="0" i="0" kern="1200" cap="none" baseline="0">
                <a:solidFill>
                  <a:schemeClr val="tx1"/>
                </a:solidFill>
                <a:latin typeface="Calibri" panose="020F0502020204030204" pitchFamily="34" charset="0"/>
                <a:ea typeface="+mn-ea"/>
                <a:cs typeface="Calibri" panose="020F0502020204030204" pitchFamily="34" charset="0"/>
              </a:defRPr>
            </a:lvl3pPr>
            <a:lvl4pPr marL="71323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85039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9456" lvl="1" indent="0">
              <a:buFont typeface="Arial" panose="020B0604020202020204" pitchFamily="34" charset="0"/>
              <a:buNone/>
            </a:pPr>
            <a:endParaRPr lang="en-US"/>
          </a:p>
        </p:txBody>
      </p:sp>
      <p:sp>
        <p:nvSpPr>
          <p:cNvPr id="6" name="Title 5">
            <a:extLst>
              <a:ext uri="{FF2B5EF4-FFF2-40B4-BE49-F238E27FC236}">
                <a16:creationId xmlns:a16="http://schemas.microsoft.com/office/drawing/2014/main" id="{ED80E2AF-3946-2C4A-C9ED-AEEE3252D14E}"/>
              </a:ext>
            </a:extLst>
          </p:cNvPr>
          <p:cNvSpPr>
            <a:spLocks noGrp="1"/>
          </p:cNvSpPr>
          <p:nvPr>
            <p:ph type="title"/>
          </p:nvPr>
        </p:nvSpPr>
        <p:spPr>
          <a:xfrm>
            <a:off x="304800" y="281052"/>
            <a:ext cx="11582400" cy="997660"/>
          </a:xfrm>
        </p:spPr>
        <p:txBody>
          <a:bodyPr/>
          <a:lstStyle/>
          <a:p>
            <a:r>
              <a:rPr lang="en-US"/>
              <a:t>Intro to Speakers</a:t>
            </a:r>
          </a:p>
        </p:txBody>
      </p:sp>
      <p:pic>
        <p:nvPicPr>
          <p:cNvPr id="2" name="Picture 1" descr="A person smiling in front of a bush&#10;&#10;AI-generated content may be incorrect.">
            <a:extLst>
              <a:ext uri="{FF2B5EF4-FFF2-40B4-BE49-F238E27FC236}">
                <a16:creationId xmlns:a16="http://schemas.microsoft.com/office/drawing/2014/main" id="{3361908A-A624-4DF4-2083-62FFD0A39B23}"/>
              </a:ext>
            </a:extLst>
          </p:cNvPr>
          <p:cNvPicPr>
            <a:picLocks noChangeAspect="1"/>
          </p:cNvPicPr>
          <p:nvPr/>
        </p:nvPicPr>
        <p:blipFill>
          <a:blip r:embed="rId2"/>
          <a:srcRect l="2535" t="16961" r="2502" b="353"/>
          <a:stretch>
            <a:fillRect/>
          </a:stretch>
        </p:blipFill>
        <p:spPr>
          <a:xfrm>
            <a:off x="1755914" y="1814422"/>
            <a:ext cx="2962803" cy="3231161"/>
          </a:xfrm>
          <a:prstGeom prst="rect">
            <a:avLst/>
          </a:prstGeom>
        </p:spPr>
      </p:pic>
      <p:pic>
        <p:nvPicPr>
          <p:cNvPr id="4" name="Picture 3" descr="A person with earrings smiling&#10;&#10;AI-generated content may be incorrect.">
            <a:extLst>
              <a:ext uri="{FF2B5EF4-FFF2-40B4-BE49-F238E27FC236}">
                <a16:creationId xmlns:a16="http://schemas.microsoft.com/office/drawing/2014/main" id="{9FF8B471-CD35-B317-EBFE-C230050B8934}"/>
              </a:ext>
            </a:extLst>
          </p:cNvPr>
          <p:cNvPicPr>
            <a:picLocks noChangeAspect="1"/>
          </p:cNvPicPr>
          <p:nvPr/>
        </p:nvPicPr>
        <p:blipFill>
          <a:blip r:embed="rId3"/>
          <a:srcRect l="14564" r="15217"/>
          <a:stretch>
            <a:fillRect/>
          </a:stretch>
        </p:blipFill>
        <p:spPr>
          <a:xfrm flipH="1">
            <a:off x="7238591" y="1911926"/>
            <a:ext cx="3318956" cy="3034145"/>
          </a:xfrm>
          <a:prstGeom prst="rect">
            <a:avLst/>
          </a:prstGeom>
        </p:spPr>
      </p:pic>
      <p:sp>
        <p:nvSpPr>
          <p:cNvPr id="8" name="TextBox 7">
            <a:extLst>
              <a:ext uri="{FF2B5EF4-FFF2-40B4-BE49-F238E27FC236}">
                <a16:creationId xmlns:a16="http://schemas.microsoft.com/office/drawing/2014/main" id="{094E1D85-6A38-A02C-3532-D4C26A521750}"/>
              </a:ext>
            </a:extLst>
          </p:cNvPr>
          <p:cNvSpPr txBox="1"/>
          <p:nvPr/>
        </p:nvSpPr>
        <p:spPr>
          <a:xfrm>
            <a:off x="1795426" y="5177848"/>
            <a:ext cx="28903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Calibri"/>
                <a:cs typeface="Calibri"/>
              </a:rPr>
              <a:t>Rhys Webb</a:t>
            </a:r>
            <a:endParaRPr lang="en-US" sz="2400">
              <a:ea typeface="Calibri"/>
              <a:cs typeface="Calibri"/>
            </a:endParaRPr>
          </a:p>
          <a:p>
            <a:pPr algn="ctr"/>
            <a:r>
              <a:rPr lang="en-US" sz="2400" i="1">
                <a:ea typeface="Calibri"/>
                <a:cs typeface="Calibri"/>
              </a:rPr>
              <a:t>Program Director</a:t>
            </a:r>
          </a:p>
        </p:txBody>
      </p:sp>
      <p:sp>
        <p:nvSpPr>
          <p:cNvPr id="9" name="TextBox 8">
            <a:extLst>
              <a:ext uri="{FF2B5EF4-FFF2-40B4-BE49-F238E27FC236}">
                <a16:creationId xmlns:a16="http://schemas.microsoft.com/office/drawing/2014/main" id="{96255AF8-F657-1F0A-57C3-BF99E7205327}"/>
              </a:ext>
            </a:extLst>
          </p:cNvPr>
          <p:cNvSpPr txBox="1"/>
          <p:nvPr/>
        </p:nvSpPr>
        <p:spPr>
          <a:xfrm>
            <a:off x="7240262" y="5177848"/>
            <a:ext cx="330594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Calibri"/>
                <a:cs typeface="Calibri"/>
              </a:rPr>
              <a:t>Karl </a:t>
            </a:r>
            <a:r>
              <a:rPr lang="en-US" sz="2400" b="1" err="1">
                <a:ea typeface="Calibri"/>
                <a:cs typeface="Calibri"/>
              </a:rPr>
              <a:t>Adrianza</a:t>
            </a:r>
            <a:endParaRPr lang="en-US" sz="2400">
              <a:ea typeface="Calibri"/>
              <a:cs typeface="Calibri"/>
            </a:endParaRPr>
          </a:p>
          <a:p>
            <a:pPr algn="ctr"/>
            <a:r>
              <a:rPr lang="en-US" sz="2400" i="1">
                <a:ea typeface="Calibri"/>
                <a:cs typeface="Calibri"/>
              </a:rPr>
              <a:t>Program Administrator</a:t>
            </a:r>
          </a:p>
        </p:txBody>
      </p:sp>
    </p:spTree>
    <p:extLst>
      <p:ext uri="{BB962C8B-B14F-4D97-AF65-F5344CB8AC3E}">
        <p14:creationId xmlns:p14="http://schemas.microsoft.com/office/powerpoint/2010/main" val="270090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a:extLst>
              <a:ext uri="{FF2B5EF4-FFF2-40B4-BE49-F238E27FC236}">
                <a16:creationId xmlns:a16="http://schemas.microsoft.com/office/drawing/2014/main" id="{51F5E342-125F-4862-D958-E904EBB02B19}"/>
              </a:ext>
            </a:extLst>
          </p:cNvPr>
          <p:cNvPicPr>
            <a:picLocks noChangeAspect="1"/>
          </p:cNvPicPr>
          <p:nvPr/>
        </p:nvPicPr>
        <p:blipFill>
          <a:blip r:embed="rId3"/>
          <a:srcRect t="22495" r="35441" b="6122"/>
          <a:stretch>
            <a:fillRect/>
          </a:stretch>
        </p:blipFill>
        <p:spPr>
          <a:xfrm>
            <a:off x="2417883" y="0"/>
            <a:ext cx="4287717" cy="3173387"/>
          </a:xfrm>
          <a:prstGeom prst="rect">
            <a:avLst/>
          </a:prstGeom>
        </p:spPr>
      </p:pic>
      <p:pic>
        <p:nvPicPr>
          <p:cNvPr id="54" name="Google Shape;54;p13" title="iStock-1215479292_Retouched_CMYK.jpg"/>
          <p:cNvPicPr preferRelativeResize="0"/>
          <p:nvPr/>
        </p:nvPicPr>
        <p:blipFill rotWithShape="1">
          <a:blip r:embed="rId4">
            <a:alphaModFix/>
          </a:blip>
          <a:srcRect l="-26233" t="9624" r="10972" b="10234"/>
          <a:stretch/>
        </p:blipFill>
        <p:spPr>
          <a:xfrm>
            <a:off x="-2593" y="3173437"/>
            <a:ext cx="6096000" cy="3219995"/>
          </a:xfrm>
          <a:prstGeom prst="rect">
            <a:avLst/>
          </a:prstGeom>
          <a:noFill/>
          <a:ln>
            <a:noFill/>
          </a:ln>
        </p:spPr>
      </p:pic>
      <p:pic>
        <p:nvPicPr>
          <p:cNvPr id="55" name="Google Shape;55;p13" title="4.png"/>
          <p:cNvPicPr preferRelativeResize="0"/>
          <p:nvPr/>
        </p:nvPicPr>
        <p:blipFill rotWithShape="1">
          <a:blip r:embed="rId5">
            <a:alphaModFix/>
          </a:blip>
          <a:srcRect l="16632" t="13267" r="-18986" b="6275"/>
          <a:stretch/>
        </p:blipFill>
        <p:spPr>
          <a:xfrm>
            <a:off x="6084767" y="3174518"/>
            <a:ext cx="6107233" cy="3218914"/>
          </a:xfrm>
          <a:prstGeom prst="rect">
            <a:avLst/>
          </a:prstGeom>
          <a:noFill/>
          <a:ln>
            <a:noFill/>
          </a:ln>
        </p:spPr>
      </p:pic>
      <p:pic>
        <p:nvPicPr>
          <p:cNvPr id="57" name="Google Shape;57;p13" title="14.png"/>
          <p:cNvPicPr preferRelativeResize="0"/>
          <p:nvPr/>
        </p:nvPicPr>
        <p:blipFill rotWithShape="1">
          <a:blip r:embed="rId6">
            <a:alphaModFix/>
          </a:blip>
          <a:srcRect l="20691" t="8887" r="-31519" b="4487"/>
          <a:stretch/>
        </p:blipFill>
        <p:spPr>
          <a:xfrm>
            <a:off x="6084767" y="-333"/>
            <a:ext cx="6095997" cy="3174801"/>
          </a:xfrm>
          <a:prstGeom prst="rect">
            <a:avLst/>
          </a:prstGeom>
          <a:noFill/>
          <a:ln>
            <a:noFill/>
          </a:ln>
        </p:spPr>
      </p:pic>
      <p:sp>
        <p:nvSpPr>
          <p:cNvPr id="58" name="Google Shape;58;p13"/>
          <p:cNvSpPr/>
          <p:nvPr/>
        </p:nvSpPr>
        <p:spPr>
          <a:xfrm rot="5400000">
            <a:off x="8955100" y="-62100"/>
            <a:ext cx="3174800" cy="3299000"/>
          </a:xfrm>
          <a:prstGeom prst="flowChartOffpageConnector">
            <a:avLst/>
          </a:prstGeom>
          <a:solidFill>
            <a:srgbClr val="0067A0"/>
          </a:solidFill>
          <a:ln>
            <a:noFill/>
          </a:ln>
        </p:spPr>
        <p:txBody>
          <a:bodyPr spcFirstLastPara="1" wrap="square" lIns="121900" tIns="121900" rIns="121900" bIns="121900" anchor="ctr" anchorCtr="0">
            <a:noAutofit/>
          </a:bodyPr>
          <a:lstStyle/>
          <a:p>
            <a:pPr algn="ctr"/>
            <a:endParaRPr sz="2400">
              <a:solidFill>
                <a:srgbClr val="6CC24A"/>
              </a:solidFill>
            </a:endParaRPr>
          </a:p>
        </p:txBody>
      </p:sp>
      <p:sp>
        <p:nvSpPr>
          <p:cNvPr id="59" name="Google Shape;59;p13"/>
          <p:cNvSpPr/>
          <p:nvPr/>
        </p:nvSpPr>
        <p:spPr>
          <a:xfrm rot="-5400000">
            <a:off x="62167" y="-62100"/>
            <a:ext cx="3174800" cy="3299000"/>
          </a:xfrm>
          <a:prstGeom prst="flowChartOffpageConnector">
            <a:avLst/>
          </a:prstGeom>
          <a:solidFill>
            <a:srgbClr val="6CC24A"/>
          </a:solidFill>
          <a:ln>
            <a:noFill/>
          </a:ln>
        </p:spPr>
        <p:txBody>
          <a:bodyPr spcFirstLastPara="1" wrap="square" lIns="121900" tIns="121900" rIns="121900" bIns="121900" anchor="ctr" anchorCtr="0">
            <a:noAutofit/>
          </a:bodyPr>
          <a:lstStyle/>
          <a:p>
            <a:pPr algn="ctr"/>
            <a:endParaRPr sz="2400">
              <a:solidFill>
                <a:srgbClr val="6CC24A"/>
              </a:solidFill>
            </a:endParaRPr>
          </a:p>
        </p:txBody>
      </p:sp>
      <p:sp>
        <p:nvSpPr>
          <p:cNvPr id="60" name="Google Shape;60;p13"/>
          <p:cNvSpPr txBox="1"/>
          <p:nvPr/>
        </p:nvSpPr>
        <p:spPr>
          <a:xfrm>
            <a:off x="0" y="327659"/>
            <a:ext cx="2790800" cy="6892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200" b="1">
                <a:solidFill>
                  <a:schemeClr val="lt1"/>
                </a:solidFill>
                <a:latin typeface="Calibri"/>
                <a:ea typeface="Calibri"/>
                <a:cs typeface="Calibri"/>
                <a:sym typeface="Calibri"/>
              </a:rPr>
              <a:t>ACCELERATING</a:t>
            </a:r>
            <a:endParaRPr sz="2200" b="1">
              <a:solidFill>
                <a:schemeClr val="lt1"/>
              </a:solidFill>
              <a:latin typeface="Calibri"/>
              <a:ea typeface="Calibri"/>
              <a:cs typeface="Calibri"/>
              <a:sym typeface="Calibri"/>
            </a:endParaRPr>
          </a:p>
          <a:p>
            <a:pPr algn="ctr">
              <a:lnSpc>
                <a:spcPct val="80000"/>
              </a:lnSpc>
            </a:pPr>
            <a:r>
              <a:rPr lang="en" sz="2200" b="1">
                <a:solidFill>
                  <a:schemeClr val="lt1"/>
                </a:solidFill>
                <a:latin typeface="Calibri"/>
                <a:ea typeface="Calibri"/>
                <a:cs typeface="Calibri"/>
                <a:sym typeface="Calibri"/>
              </a:rPr>
              <a:t>DECARBONIZATION</a:t>
            </a:r>
            <a:endParaRPr sz="2200" b="1">
              <a:solidFill>
                <a:schemeClr val="lt1"/>
              </a:solidFill>
              <a:latin typeface="Calibri"/>
              <a:ea typeface="Calibri"/>
              <a:cs typeface="Calibri"/>
              <a:sym typeface="Calibri"/>
            </a:endParaRPr>
          </a:p>
        </p:txBody>
      </p:sp>
      <p:sp>
        <p:nvSpPr>
          <p:cNvPr id="61" name="Google Shape;61;p13"/>
          <p:cNvSpPr txBox="1"/>
          <p:nvPr/>
        </p:nvSpPr>
        <p:spPr>
          <a:xfrm>
            <a:off x="0" y="1062005"/>
            <a:ext cx="2790800" cy="2078800"/>
          </a:xfrm>
          <a:prstGeom prst="rect">
            <a:avLst/>
          </a:prstGeom>
          <a:noFill/>
          <a:ln>
            <a:noFill/>
          </a:ln>
        </p:spPr>
        <p:txBody>
          <a:bodyPr spcFirstLastPara="1" wrap="square" lIns="121900" tIns="121900" rIns="121900" bIns="121900" anchor="t" anchorCtr="0">
            <a:noAutofit/>
          </a:bodyPr>
          <a:lstStyle/>
          <a:p>
            <a:pPr algn="ctr">
              <a:lnSpc>
                <a:spcPct val="95000"/>
              </a:lnSpc>
            </a:pPr>
            <a:r>
              <a:rPr lang="en" sz="1400" b="1">
                <a:solidFill>
                  <a:schemeClr val="lt1"/>
                </a:solidFill>
                <a:latin typeface="Calibri"/>
                <a:ea typeface="Calibri"/>
                <a:cs typeface="Calibri"/>
                <a:sym typeface="Calibri"/>
              </a:rPr>
              <a:t>We contribute to meeting </a:t>
            </a:r>
            <a:br>
              <a:rPr lang="en" sz="1400" b="1">
                <a:solidFill>
                  <a:schemeClr val="lt1"/>
                </a:solidFill>
                <a:latin typeface="Calibri"/>
                <a:ea typeface="Calibri"/>
                <a:cs typeface="Calibri"/>
                <a:sym typeface="Calibri"/>
              </a:rPr>
            </a:br>
            <a:r>
              <a:rPr lang="en" sz="1400" b="1">
                <a:solidFill>
                  <a:schemeClr val="lt1"/>
                </a:solidFill>
                <a:latin typeface="Calibri"/>
                <a:ea typeface="Calibri"/>
                <a:cs typeface="Calibri"/>
                <a:sym typeface="Calibri"/>
              </a:rPr>
              <a:t>our state's ambitious climate goals by tackling barriers </a:t>
            </a:r>
            <a:br>
              <a:rPr lang="en" sz="1400" b="1">
                <a:solidFill>
                  <a:schemeClr val="lt1"/>
                </a:solidFill>
                <a:latin typeface="Calibri"/>
                <a:ea typeface="Calibri"/>
                <a:cs typeface="Calibri"/>
                <a:sym typeface="Calibri"/>
              </a:rPr>
            </a:br>
            <a:r>
              <a:rPr lang="en" sz="1400" b="1">
                <a:solidFill>
                  <a:schemeClr val="lt1"/>
                </a:solidFill>
                <a:latin typeface="Calibri"/>
                <a:ea typeface="Calibri"/>
                <a:cs typeface="Calibri"/>
                <a:sym typeface="Calibri"/>
              </a:rPr>
              <a:t>to widespread use of clean energy and climate technology </a:t>
            </a:r>
            <a:br>
              <a:rPr lang="en" sz="1400" b="1">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in buildings, transportation, </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and the grid.</a:t>
            </a:r>
            <a:endParaRPr sz="1400">
              <a:solidFill>
                <a:schemeClr val="lt1"/>
              </a:solidFill>
              <a:latin typeface="Calibri"/>
              <a:ea typeface="Calibri"/>
              <a:cs typeface="Calibri"/>
              <a:sym typeface="Calibri"/>
            </a:endParaRPr>
          </a:p>
        </p:txBody>
      </p:sp>
      <p:sp>
        <p:nvSpPr>
          <p:cNvPr id="62" name="Google Shape;62;p13"/>
          <p:cNvSpPr txBox="1"/>
          <p:nvPr/>
        </p:nvSpPr>
        <p:spPr>
          <a:xfrm>
            <a:off x="9401200" y="327659"/>
            <a:ext cx="2790800" cy="6892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200" b="1">
                <a:solidFill>
                  <a:schemeClr val="lt1"/>
                </a:solidFill>
                <a:latin typeface="Calibri"/>
                <a:ea typeface="Calibri"/>
                <a:cs typeface="Calibri"/>
                <a:sym typeface="Calibri"/>
              </a:rPr>
              <a:t>EMERGING</a:t>
            </a:r>
            <a:br>
              <a:rPr lang="en" sz="2200" b="1">
                <a:solidFill>
                  <a:schemeClr val="lt1"/>
                </a:solidFill>
                <a:latin typeface="Calibri"/>
                <a:ea typeface="Calibri"/>
                <a:cs typeface="Calibri"/>
                <a:sym typeface="Calibri"/>
              </a:rPr>
            </a:br>
            <a:r>
              <a:rPr lang="en" sz="2200" b="1">
                <a:solidFill>
                  <a:schemeClr val="lt1"/>
                </a:solidFill>
                <a:latin typeface="Calibri"/>
                <a:ea typeface="Calibri"/>
                <a:cs typeface="Calibri"/>
                <a:sym typeface="Calibri"/>
              </a:rPr>
              <a:t>CLIMATETECH</a:t>
            </a:r>
            <a:endParaRPr sz="2200" b="1">
              <a:solidFill>
                <a:schemeClr val="lt1"/>
              </a:solidFill>
              <a:latin typeface="Calibri"/>
              <a:ea typeface="Calibri"/>
              <a:cs typeface="Calibri"/>
              <a:sym typeface="Calibri"/>
            </a:endParaRPr>
          </a:p>
        </p:txBody>
      </p:sp>
      <p:sp>
        <p:nvSpPr>
          <p:cNvPr id="63" name="Google Shape;63;p13"/>
          <p:cNvSpPr txBox="1"/>
          <p:nvPr/>
        </p:nvSpPr>
        <p:spPr>
          <a:xfrm>
            <a:off x="9401200" y="1062005"/>
            <a:ext cx="2790800" cy="2078800"/>
          </a:xfrm>
          <a:prstGeom prst="rect">
            <a:avLst/>
          </a:prstGeom>
          <a:noFill/>
          <a:ln>
            <a:noFill/>
          </a:ln>
        </p:spPr>
        <p:txBody>
          <a:bodyPr spcFirstLastPara="1" wrap="square" lIns="121900" tIns="121900" rIns="121900" bIns="121900" anchor="t" anchorCtr="0">
            <a:noAutofit/>
          </a:bodyPr>
          <a:lstStyle/>
          <a:p>
            <a:pPr algn="ctr">
              <a:lnSpc>
                <a:spcPct val="95000"/>
              </a:lnSpc>
            </a:pPr>
            <a:r>
              <a:rPr lang="en" sz="1400" b="1">
                <a:solidFill>
                  <a:schemeClr val="lt1"/>
                </a:solidFill>
                <a:latin typeface="Calibri"/>
                <a:ea typeface="Calibri"/>
                <a:cs typeface="Calibri"/>
                <a:sym typeface="Calibri"/>
              </a:rPr>
              <a:t>We help new climate-</a:t>
            </a:r>
            <a:br>
              <a:rPr lang="en" sz="1400" b="1">
                <a:solidFill>
                  <a:schemeClr val="lt1"/>
                </a:solidFill>
                <a:latin typeface="Calibri"/>
                <a:ea typeface="Calibri"/>
                <a:cs typeface="Calibri"/>
                <a:sym typeface="Calibri"/>
              </a:rPr>
            </a:br>
            <a:r>
              <a:rPr lang="en" sz="1400" b="1">
                <a:solidFill>
                  <a:schemeClr val="lt1"/>
                </a:solidFill>
                <a:latin typeface="Calibri"/>
                <a:ea typeface="Calibri"/>
                <a:cs typeface="Calibri"/>
                <a:sym typeface="Calibri"/>
              </a:rPr>
              <a:t>focused businesses grow faster</a:t>
            </a:r>
            <a:br>
              <a:rPr lang="en" sz="1400" b="1">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by backing a vibrant community of researchers, startups, and established industry players - creating an ecosystem where they connect and thrive.</a:t>
            </a:r>
            <a:endParaRPr sz="1400">
              <a:solidFill>
                <a:schemeClr val="lt1"/>
              </a:solidFill>
              <a:latin typeface="Calibri"/>
              <a:ea typeface="Calibri"/>
              <a:cs typeface="Calibri"/>
              <a:sym typeface="Calibri"/>
            </a:endParaRPr>
          </a:p>
        </p:txBody>
      </p:sp>
      <p:sp>
        <p:nvSpPr>
          <p:cNvPr id="64" name="Google Shape;64;p13"/>
          <p:cNvSpPr/>
          <p:nvPr/>
        </p:nvSpPr>
        <p:spPr>
          <a:xfrm rot="5400000">
            <a:off x="8941658" y="3126141"/>
            <a:ext cx="3201616" cy="3298933"/>
          </a:xfrm>
          <a:prstGeom prst="flowChartOffpageConnector">
            <a:avLst/>
          </a:prstGeom>
          <a:solidFill>
            <a:srgbClr val="6CC24A"/>
          </a:solidFill>
          <a:ln>
            <a:noFill/>
          </a:ln>
        </p:spPr>
        <p:txBody>
          <a:bodyPr spcFirstLastPara="1" wrap="square" lIns="121900" tIns="121900" rIns="121900" bIns="121900" anchor="ctr" anchorCtr="0">
            <a:noAutofit/>
          </a:bodyPr>
          <a:lstStyle/>
          <a:p>
            <a:pPr algn="ctr"/>
            <a:endParaRPr sz="2400">
              <a:solidFill>
                <a:srgbClr val="6CC24A"/>
              </a:solidFill>
            </a:endParaRPr>
          </a:p>
        </p:txBody>
      </p:sp>
      <p:sp>
        <p:nvSpPr>
          <p:cNvPr id="4" name="Slide Number Placeholder 2">
            <a:extLst>
              <a:ext uri="{FF2B5EF4-FFF2-40B4-BE49-F238E27FC236}">
                <a16:creationId xmlns:a16="http://schemas.microsoft.com/office/drawing/2014/main" id="{41908325-00B3-0834-0D21-B0A84228C588}"/>
              </a:ext>
            </a:extLst>
          </p:cNvPr>
          <p:cNvSpPr txBox="1">
            <a:spLocks/>
          </p:cNvSpPr>
          <p:nvPr/>
        </p:nvSpPr>
        <p:spPr>
          <a:xfrm>
            <a:off x="10974137" y="6376416"/>
            <a:ext cx="908370" cy="481584"/>
          </a:xfrm>
          <a:prstGeom prst="rect">
            <a:avLst/>
          </a:prstGeom>
        </p:spPr>
        <p:txBody>
          <a:bodyPr lIns="91440" tIns="45720" rIns="91440" b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AC2BC87-4361-314E-9E2D-FB20DAC6245B}" type="slidenum">
              <a:rPr lang="en-US" sz="1000" smtClean="0">
                <a:solidFill>
                  <a:schemeClr val="bg1"/>
                </a:solidFill>
              </a:rPr>
              <a:pPr algn="r"/>
              <a:t>4</a:t>
            </a:fld>
            <a:endParaRPr lang="en-US" sz="1000">
              <a:solidFill>
                <a:schemeClr val="bg1"/>
              </a:solidFill>
              <a:ea typeface="Calibri"/>
              <a:cs typeface="Calibri"/>
            </a:endParaRPr>
          </a:p>
        </p:txBody>
      </p:sp>
      <p:sp>
        <p:nvSpPr>
          <p:cNvPr id="65" name="Google Shape;65;p13"/>
          <p:cNvSpPr/>
          <p:nvPr/>
        </p:nvSpPr>
        <p:spPr>
          <a:xfrm rot="-5400000">
            <a:off x="40217" y="3134582"/>
            <a:ext cx="3218632" cy="3299067"/>
          </a:xfrm>
          <a:prstGeom prst="flowChartOffpageConnector">
            <a:avLst/>
          </a:prstGeom>
          <a:solidFill>
            <a:srgbClr val="0067A0"/>
          </a:solidFill>
          <a:ln>
            <a:noFill/>
          </a:ln>
        </p:spPr>
        <p:txBody>
          <a:bodyPr spcFirstLastPara="1" wrap="square" lIns="121900" tIns="121900" rIns="121900" bIns="121900" anchor="ctr" anchorCtr="0">
            <a:noAutofit/>
          </a:bodyPr>
          <a:lstStyle/>
          <a:p>
            <a:pPr algn="ctr"/>
            <a:endParaRPr sz="2400">
              <a:solidFill>
                <a:srgbClr val="6CC24A"/>
              </a:solidFill>
            </a:endParaRPr>
          </a:p>
        </p:txBody>
      </p:sp>
      <p:sp>
        <p:nvSpPr>
          <p:cNvPr id="66" name="Google Shape;66;p13"/>
          <p:cNvSpPr txBox="1"/>
          <p:nvPr/>
        </p:nvSpPr>
        <p:spPr>
          <a:xfrm>
            <a:off x="0" y="3479863"/>
            <a:ext cx="2790800" cy="6892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200" b="1">
                <a:solidFill>
                  <a:schemeClr val="lt1"/>
                </a:solidFill>
                <a:latin typeface="Calibri"/>
                <a:ea typeface="Calibri"/>
                <a:cs typeface="Calibri"/>
                <a:sym typeface="Calibri"/>
              </a:rPr>
              <a:t>LARGE SCALE DEPLOYMENT:</a:t>
            </a:r>
            <a:br>
              <a:rPr lang="en" sz="2200" b="1">
                <a:solidFill>
                  <a:schemeClr val="lt1"/>
                </a:solidFill>
                <a:latin typeface="Calibri"/>
                <a:ea typeface="Calibri"/>
                <a:cs typeface="Calibri"/>
                <a:sym typeface="Calibri"/>
              </a:rPr>
            </a:br>
            <a:r>
              <a:rPr lang="en" sz="2200" b="1">
                <a:solidFill>
                  <a:schemeClr val="lt1"/>
                </a:solidFill>
                <a:latin typeface="Calibri"/>
                <a:ea typeface="Calibri"/>
                <a:cs typeface="Calibri"/>
                <a:sym typeface="Calibri"/>
              </a:rPr>
              <a:t>OFFSHORE ENERGY</a:t>
            </a:r>
            <a:endParaRPr sz="2200" b="1">
              <a:solidFill>
                <a:schemeClr val="lt1"/>
              </a:solidFill>
              <a:latin typeface="Calibri"/>
              <a:ea typeface="Calibri"/>
              <a:cs typeface="Calibri"/>
              <a:sym typeface="Calibri"/>
            </a:endParaRPr>
          </a:p>
        </p:txBody>
      </p:sp>
      <p:sp>
        <p:nvSpPr>
          <p:cNvPr id="67" name="Google Shape;67;p13"/>
          <p:cNvSpPr txBox="1"/>
          <p:nvPr/>
        </p:nvSpPr>
        <p:spPr>
          <a:xfrm>
            <a:off x="0" y="4473900"/>
            <a:ext cx="2790800" cy="2078800"/>
          </a:xfrm>
          <a:prstGeom prst="rect">
            <a:avLst/>
          </a:prstGeom>
          <a:noFill/>
          <a:ln>
            <a:noFill/>
          </a:ln>
        </p:spPr>
        <p:txBody>
          <a:bodyPr spcFirstLastPara="1" wrap="square" lIns="121900" tIns="121900" rIns="121900" bIns="121900" anchor="t" anchorCtr="0">
            <a:noAutofit/>
          </a:bodyPr>
          <a:lstStyle/>
          <a:p>
            <a:pPr algn="ctr">
              <a:lnSpc>
                <a:spcPct val="95000"/>
              </a:lnSpc>
            </a:pPr>
            <a:r>
              <a:rPr lang="en" sz="1400" b="1">
                <a:solidFill>
                  <a:schemeClr val="lt1"/>
                </a:solidFill>
                <a:latin typeface="Calibri"/>
                <a:ea typeface="Calibri"/>
                <a:cs typeface="Calibri"/>
                <a:sym typeface="Calibri"/>
              </a:rPr>
              <a:t>We're building a cutting-</a:t>
            </a:r>
            <a:br>
              <a:rPr lang="en" sz="1400" b="1">
                <a:solidFill>
                  <a:schemeClr val="lt1"/>
                </a:solidFill>
                <a:latin typeface="Calibri"/>
                <a:ea typeface="Calibri"/>
                <a:cs typeface="Calibri"/>
                <a:sym typeface="Calibri"/>
              </a:rPr>
            </a:br>
            <a:r>
              <a:rPr lang="en" sz="1400" b="1">
                <a:solidFill>
                  <a:schemeClr val="lt1"/>
                </a:solidFill>
                <a:latin typeface="Calibri"/>
                <a:ea typeface="Calibri"/>
                <a:cs typeface="Calibri"/>
                <a:sym typeface="Calibri"/>
              </a:rPr>
              <a:t>edge offshore energy industry, marshaling world-class ports</a:t>
            </a:r>
            <a:br>
              <a:rPr lang="en" sz="1400" b="1">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while addressing supply</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chain and workforce</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development challenges.</a:t>
            </a:r>
            <a:endParaRPr sz="1400">
              <a:solidFill>
                <a:schemeClr val="lt1"/>
              </a:solidFill>
              <a:latin typeface="Calibri"/>
              <a:ea typeface="Calibri"/>
              <a:cs typeface="Calibri"/>
              <a:sym typeface="Calibri"/>
            </a:endParaRPr>
          </a:p>
        </p:txBody>
      </p:sp>
      <p:sp>
        <p:nvSpPr>
          <p:cNvPr id="68" name="Google Shape;68;p13"/>
          <p:cNvSpPr txBox="1"/>
          <p:nvPr/>
        </p:nvSpPr>
        <p:spPr>
          <a:xfrm>
            <a:off x="9196733" y="3479848"/>
            <a:ext cx="3199600" cy="6892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200" b="1">
                <a:solidFill>
                  <a:schemeClr val="lt1"/>
                </a:solidFill>
                <a:latin typeface="Calibri"/>
                <a:ea typeface="Calibri"/>
                <a:cs typeface="Calibri"/>
                <a:sym typeface="Calibri"/>
              </a:rPr>
              <a:t>CLEAN ENERGY &amp; CLIMATE WORKFORCE DEVELOPMENT</a:t>
            </a:r>
            <a:endParaRPr sz="2200" b="1">
              <a:solidFill>
                <a:schemeClr val="lt1"/>
              </a:solidFill>
              <a:latin typeface="Calibri"/>
              <a:ea typeface="Calibri"/>
              <a:cs typeface="Calibri"/>
              <a:sym typeface="Calibri"/>
            </a:endParaRPr>
          </a:p>
        </p:txBody>
      </p:sp>
      <p:sp>
        <p:nvSpPr>
          <p:cNvPr id="69" name="Google Shape;69;p13"/>
          <p:cNvSpPr txBox="1"/>
          <p:nvPr/>
        </p:nvSpPr>
        <p:spPr>
          <a:xfrm>
            <a:off x="9275800" y="4473900"/>
            <a:ext cx="3041600" cy="2078800"/>
          </a:xfrm>
          <a:prstGeom prst="rect">
            <a:avLst/>
          </a:prstGeom>
          <a:noFill/>
          <a:ln>
            <a:noFill/>
          </a:ln>
        </p:spPr>
        <p:txBody>
          <a:bodyPr spcFirstLastPara="1" wrap="square" lIns="121900" tIns="121900" rIns="121900" bIns="121900" anchor="t" anchorCtr="0">
            <a:noAutofit/>
          </a:bodyPr>
          <a:lstStyle/>
          <a:p>
            <a:pPr algn="ctr">
              <a:lnSpc>
                <a:spcPct val="95000"/>
              </a:lnSpc>
            </a:pPr>
            <a:r>
              <a:rPr lang="en" sz="1400" b="1">
                <a:solidFill>
                  <a:schemeClr val="lt1"/>
                </a:solidFill>
                <a:latin typeface="Calibri"/>
                <a:ea typeface="Calibri"/>
                <a:cs typeface="Calibri"/>
                <a:sym typeface="Calibri"/>
              </a:rPr>
              <a:t>We’re growing a diverse and</a:t>
            </a:r>
            <a:endParaRPr sz="1400" b="1">
              <a:solidFill>
                <a:schemeClr val="lt1"/>
              </a:solidFill>
              <a:latin typeface="Calibri"/>
              <a:ea typeface="Calibri"/>
              <a:cs typeface="Calibri"/>
              <a:sym typeface="Calibri"/>
            </a:endParaRPr>
          </a:p>
          <a:p>
            <a:pPr algn="ctr">
              <a:lnSpc>
                <a:spcPct val="95000"/>
              </a:lnSpc>
            </a:pPr>
            <a:r>
              <a:rPr lang="en" sz="1400" b="1">
                <a:solidFill>
                  <a:schemeClr val="lt1"/>
                </a:solidFill>
                <a:latin typeface="Calibri"/>
                <a:ea typeface="Calibri"/>
                <a:cs typeface="Calibri"/>
                <a:sym typeface="Calibri"/>
              </a:rPr>
              <a:t>talented clean energy workforce</a:t>
            </a:r>
            <a:br>
              <a:rPr lang="en" sz="1400" b="1">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by supporting a dynamic network </a:t>
            </a:r>
            <a:br>
              <a:rPr lang="en" sz="1400">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of community-based organizations,</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labor, training providers, schools </a:t>
            </a:r>
            <a:br>
              <a:rPr lang="en" sz="1400">
                <a:solidFill>
                  <a:schemeClr val="lt1"/>
                </a:solidFill>
                <a:latin typeface="Calibri"/>
                <a:ea typeface="Calibri"/>
                <a:cs typeface="Calibri"/>
                <a:sym typeface="Calibri"/>
              </a:rPr>
            </a:br>
            <a:r>
              <a:rPr lang="en" sz="1400">
                <a:solidFill>
                  <a:schemeClr val="lt1"/>
                </a:solidFill>
                <a:latin typeface="Calibri"/>
                <a:ea typeface="Calibri"/>
                <a:cs typeface="Calibri"/>
                <a:sym typeface="Calibri"/>
              </a:rPr>
              <a:t>and employers committed to a</a:t>
            </a:r>
            <a:endParaRPr sz="1400">
              <a:solidFill>
                <a:schemeClr val="lt1"/>
              </a:solidFill>
              <a:latin typeface="Calibri"/>
              <a:ea typeface="Calibri"/>
              <a:cs typeface="Calibri"/>
              <a:sym typeface="Calibri"/>
            </a:endParaRPr>
          </a:p>
          <a:p>
            <a:pPr algn="ctr">
              <a:lnSpc>
                <a:spcPct val="95000"/>
              </a:lnSpc>
            </a:pPr>
            <a:r>
              <a:rPr lang="en" sz="1400">
                <a:solidFill>
                  <a:schemeClr val="lt1"/>
                </a:solidFill>
                <a:latin typeface="Calibri"/>
                <a:ea typeface="Calibri"/>
                <a:cs typeface="Calibri"/>
                <a:sym typeface="Calibri"/>
              </a:rPr>
              <a:t>sustainable future for all.</a:t>
            </a:r>
            <a:endParaRPr sz="1400">
              <a:solidFill>
                <a:schemeClr val="lt1"/>
              </a:solidFill>
              <a:latin typeface="Calibri"/>
              <a:ea typeface="Calibri"/>
              <a:cs typeface="Calibri"/>
              <a:sym typeface="Calibri"/>
            </a:endParaRPr>
          </a:p>
        </p:txBody>
      </p:sp>
      <p:grpSp>
        <p:nvGrpSpPr>
          <p:cNvPr id="70" name="Google Shape;70;p13"/>
          <p:cNvGrpSpPr/>
          <p:nvPr/>
        </p:nvGrpSpPr>
        <p:grpSpPr>
          <a:xfrm>
            <a:off x="4897833" y="2021433"/>
            <a:ext cx="2350971" cy="2350800"/>
            <a:chOff x="3673375" y="1516075"/>
            <a:chExt cx="1763228" cy="1763100"/>
          </a:xfrm>
        </p:grpSpPr>
        <p:sp>
          <p:nvSpPr>
            <p:cNvPr id="71" name="Google Shape;71;p13"/>
            <p:cNvSpPr/>
            <p:nvPr/>
          </p:nvSpPr>
          <p:spPr>
            <a:xfrm>
              <a:off x="3673503" y="1516075"/>
              <a:ext cx="1763100" cy="1763100"/>
            </a:xfrm>
            <a:prstGeom prst="ellipse">
              <a:avLst/>
            </a:prstGeom>
            <a:solidFill>
              <a:schemeClr val="lt1"/>
            </a:solidFill>
            <a:ln>
              <a:noFill/>
            </a:ln>
          </p:spPr>
          <p:txBody>
            <a:bodyPr spcFirstLastPara="1" wrap="square" lIns="121900" tIns="121900" rIns="121900" bIns="121900" anchor="ctr" anchorCtr="0">
              <a:noAutofit/>
            </a:bodyPr>
            <a:lstStyle/>
            <a:p>
              <a:pPr algn="ctr"/>
              <a:endParaRPr sz="2400"/>
            </a:p>
          </p:txBody>
        </p:sp>
        <p:sp>
          <p:nvSpPr>
            <p:cNvPr id="72" name="Google Shape;72;p13"/>
            <p:cNvSpPr txBox="1"/>
            <p:nvPr/>
          </p:nvSpPr>
          <p:spPr>
            <a:xfrm>
              <a:off x="3673375" y="1929478"/>
              <a:ext cx="1763100" cy="902400"/>
            </a:xfrm>
            <a:prstGeom prst="rect">
              <a:avLst/>
            </a:prstGeom>
            <a:noFill/>
            <a:ln>
              <a:noFill/>
            </a:ln>
          </p:spPr>
          <p:txBody>
            <a:bodyPr spcFirstLastPara="1" wrap="square" lIns="121900" tIns="121900" rIns="121900" bIns="121900" anchor="t" anchorCtr="0">
              <a:noAutofit/>
            </a:bodyPr>
            <a:lstStyle/>
            <a:p>
              <a:pPr algn="ctr">
                <a:lnSpc>
                  <a:spcPct val="80000"/>
                </a:lnSpc>
              </a:pPr>
              <a:r>
                <a:rPr lang="en" sz="2500" b="1">
                  <a:solidFill>
                    <a:srgbClr val="0067A0"/>
                  </a:solidFill>
                  <a:latin typeface="Calibri"/>
                  <a:ea typeface="Calibri"/>
                  <a:cs typeface="Calibri"/>
                  <a:sym typeface="Calibri"/>
                </a:rPr>
                <a:t>MASSCEC’S</a:t>
              </a:r>
              <a:br>
                <a:rPr lang="en" sz="2500" b="1">
                  <a:solidFill>
                    <a:srgbClr val="0067A0"/>
                  </a:solidFill>
                  <a:latin typeface="Calibri"/>
                  <a:ea typeface="Calibri"/>
                  <a:cs typeface="Calibri"/>
                  <a:sym typeface="Calibri"/>
                </a:rPr>
              </a:br>
              <a:r>
                <a:rPr lang="en" sz="2500" b="1">
                  <a:solidFill>
                    <a:srgbClr val="0067A0"/>
                  </a:solidFill>
                  <a:latin typeface="Calibri"/>
                  <a:ea typeface="Calibri"/>
                  <a:cs typeface="Calibri"/>
                  <a:sym typeface="Calibri"/>
                </a:rPr>
                <a:t>WORK BY</a:t>
              </a:r>
              <a:br>
                <a:rPr lang="en" sz="2500" b="1">
                  <a:solidFill>
                    <a:srgbClr val="0067A0"/>
                  </a:solidFill>
                  <a:latin typeface="Calibri"/>
                  <a:ea typeface="Calibri"/>
                  <a:cs typeface="Calibri"/>
                  <a:sym typeface="Calibri"/>
                </a:rPr>
              </a:br>
              <a:r>
                <a:rPr lang="en" sz="2500" b="1">
                  <a:solidFill>
                    <a:srgbClr val="0067A0"/>
                  </a:solidFill>
                  <a:latin typeface="Calibri"/>
                  <a:ea typeface="Calibri"/>
                  <a:cs typeface="Calibri"/>
                  <a:sym typeface="Calibri"/>
                </a:rPr>
                <a:t>FOCUS AREA</a:t>
              </a:r>
              <a:endParaRPr sz="2500" b="1">
                <a:solidFill>
                  <a:srgbClr val="0067A0"/>
                </a:solidFill>
                <a:latin typeface="Calibri"/>
                <a:ea typeface="Calibri"/>
                <a:cs typeface="Calibri"/>
                <a:sym typeface="Calibri"/>
              </a:endParaRPr>
            </a:p>
          </p:txBody>
        </p:sp>
      </p:grpSp>
    </p:spTree>
    <p:extLst>
      <p:ext uri="{BB962C8B-B14F-4D97-AF65-F5344CB8AC3E}">
        <p14:creationId xmlns:p14="http://schemas.microsoft.com/office/powerpoint/2010/main" val="55800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DD2849-7F19-BC41-62B4-58781DE54C52}"/>
              </a:ext>
            </a:extLst>
          </p:cNvPr>
          <p:cNvSpPr>
            <a:spLocks noGrp="1"/>
          </p:cNvSpPr>
          <p:nvPr>
            <p:ph type="body" sz="quarter" idx="16"/>
          </p:nvPr>
        </p:nvSpPr>
        <p:spPr>
          <a:xfrm>
            <a:off x="6207457" y="1143000"/>
            <a:ext cx="5347647" cy="640080"/>
          </a:xfrm>
        </p:spPr>
        <p:txBody>
          <a:bodyPr/>
          <a:lstStyle/>
          <a:p>
            <a:r>
              <a:rPr lang="en-US"/>
              <a:t>Accelerating clean transportation for all (ACT4AlL)</a:t>
            </a:r>
          </a:p>
        </p:txBody>
      </p:sp>
      <p:sp>
        <p:nvSpPr>
          <p:cNvPr id="3" name="Text Placeholder 2">
            <a:extLst>
              <a:ext uri="{FF2B5EF4-FFF2-40B4-BE49-F238E27FC236}">
                <a16:creationId xmlns:a16="http://schemas.microsoft.com/office/drawing/2014/main" id="{880E7401-204A-1ADF-65AE-D7D680849674}"/>
              </a:ext>
            </a:extLst>
          </p:cNvPr>
          <p:cNvSpPr>
            <a:spLocks noGrp="1"/>
          </p:cNvSpPr>
          <p:nvPr>
            <p:ph type="body" sz="quarter" idx="17"/>
          </p:nvPr>
        </p:nvSpPr>
        <p:spPr/>
        <p:txBody>
          <a:bodyPr/>
          <a:lstStyle/>
          <a:p>
            <a:r>
              <a:rPr lang="en-US"/>
              <a:t>background</a:t>
            </a:r>
          </a:p>
        </p:txBody>
      </p:sp>
      <p:sp>
        <p:nvSpPr>
          <p:cNvPr id="4" name="Content Placeholder 3">
            <a:extLst>
              <a:ext uri="{FF2B5EF4-FFF2-40B4-BE49-F238E27FC236}">
                <a16:creationId xmlns:a16="http://schemas.microsoft.com/office/drawing/2014/main" id="{E7D7446D-1199-09CE-6D6E-3024191F2A0E}"/>
              </a:ext>
            </a:extLst>
          </p:cNvPr>
          <p:cNvSpPr>
            <a:spLocks noGrp="1"/>
          </p:cNvSpPr>
          <p:nvPr>
            <p:ph sz="half" idx="1"/>
          </p:nvPr>
        </p:nvSpPr>
        <p:spPr>
          <a:xfrm>
            <a:off x="304798" y="1806054"/>
            <a:ext cx="5336274" cy="4366146"/>
          </a:xfrm>
        </p:spPr>
        <p:txBody>
          <a:bodyPr vert="horz" lIns="91440" tIns="45720" rIns="91440" bIns="45720" rtlCol="0" anchor="t">
            <a:noAutofit/>
          </a:bodyPr>
          <a:lstStyle/>
          <a:p>
            <a:pPr indent="-191770"/>
            <a:r>
              <a:rPr lang="en-US" sz="2000">
                <a:latin typeface="Calibri"/>
                <a:ea typeface="Calibri"/>
                <a:cs typeface="Calibri"/>
              </a:rPr>
              <a:t>The transportation sector in MA is responsible for 37% of statewide greenhouse gas emissions</a:t>
            </a:r>
          </a:p>
          <a:p>
            <a:pPr indent="-191770"/>
            <a:r>
              <a:rPr lang="en-US" sz="2000">
                <a:latin typeface="Calibri"/>
                <a:ea typeface="Calibri"/>
                <a:cs typeface="Calibri"/>
              </a:rPr>
              <a:t>As the Clean Energy and Climate Plan (“CECP”) highlights, “communities of color, low-income neighborhoods, Indigenous populations, and neighborhoods with high percentages of residents with limited English proficiency face disproportionately higher exposure to pollution, public health, and climate risks, and bear a higher energy burden when compared with other neighborhoods.” </a:t>
            </a:r>
          </a:p>
        </p:txBody>
      </p:sp>
      <p:sp>
        <p:nvSpPr>
          <p:cNvPr id="6" name="Title 5">
            <a:extLst>
              <a:ext uri="{FF2B5EF4-FFF2-40B4-BE49-F238E27FC236}">
                <a16:creationId xmlns:a16="http://schemas.microsoft.com/office/drawing/2014/main" id="{66D627BB-213F-08CF-5F3E-3A48719881EA}"/>
              </a:ext>
            </a:extLst>
          </p:cNvPr>
          <p:cNvSpPr>
            <a:spLocks noGrp="1"/>
          </p:cNvSpPr>
          <p:nvPr>
            <p:ph type="title"/>
          </p:nvPr>
        </p:nvSpPr>
        <p:spPr/>
        <p:txBody>
          <a:bodyPr/>
          <a:lstStyle/>
          <a:p>
            <a:pPr marL="4445" indent="-4445"/>
            <a:r>
              <a:rPr lang="en-US">
                <a:latin typeface="Calibri"/>
                <a:ea typeface="Calibri"/>
                <a:cs typeface="Calibri"/>
              </a:rPr>
              <a:t>Equity &amp; Clean Transportation Background</a:t>
            </a:r>
            <a:endParaRPr lang="en-US">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32D53173-78D5-587F-895C-163901A0E8CF}"/>
              </a:ext>
            </a:extLst>
          </p:cNvPr>
          <p:cNvSpPr>
            <a:spLocks noGrp="1"/>
          </p:cNvSpPr>
          <p:nvPr>
            <p:ph type="sldNum" sz="quarter" idx="11"/>
          </p:nvPr>
        </p:nvSpPr>
        <p:spPr/>
        <p:txBody>
          <a:bodyPr/>
          <a:lstStyle/>
          <a:p>
            <a:fld id="{45EBD3CB-B0EF-374D-A7D9-9E1E0B8E9BAC}" type="slidenum">
              <a:rPr lang="en-US" smtClean="0"/>
              <a:pPr/>
              <a:t>5</a:t>
            </a:fld>
            <a:endParaRPr lang="en-US"/>
          </a:p>
        </p:txBody>
      </p:sp>
      <p:sp>
        <p:nvSpPr>
          <p:cNvPr id="9" name="Content Placeholder 3">
            <a:extLst>
              <a:ext uri="{FF2B5EF4-FFF2-40B4-BE49-F238E27FC236}">
                <a16:creationId xmlns:a16="http://schemas.microsoft.com/office/drawing/2014/main" id="{13274356-56CA-E829-3337-55E4722F8F44}"/>
              </a:ext>
            </a:extLst>
          </p:cNvPr>
          <p:cNvSpPr txBox="1">
            <a:spLocks/>
          </p:cNvSpPr>
          <p:nvPr/>
        </p:nvSpPr>
        <p:spPr>
          <a:xfrm>
            <a:off x="6094044" y="1802146"/>
            <a:ext cx="5336274" cy="4366146"/>
          </a:xfrm>
          <a:prstGeom prst="rect">
            <a:avLst/>
          </a:prstGeom>
        </p:spPr>
        <p:txBody>
          <a:bodyPr vert="horz" lIns="91440" tIns="45720" rIns="91440" bIns="45720" rtlCol="0" anchor="t">
            <a:noAutofit/>
          </a:bodyPr>
          <a:lstStyle>
            <a:lvl1pPr marL="194310" indent="-192024" algn="l" defTabSz="365760" rtl="0" eaLnBrk="1" latinLnBrk="0" hangingPunct="1">
              <a:lnSpc>
                <a:spcPct val="90000"/>
              </a:lnSpc>
              <a:spcBef>
                <a:spcPts val="1000"/>
              </a:spcBef>
              <a:spcAft>
                <a:spcPts val="10"/>
              </a:spcAft>
              <a:buClr>
                <a:srgbClr val="FF6000"/>
              </a:buClr>
              <a:buSzPct val="60000"/>
              <a:buFont typeface="System Font Regular"/>
              <a:buChar char="➤"/>
              <a:defRPr sz="1800" b="0" i="0" kern="1200" cap="none" baseline="0">
                <a:solidFill>
                  <a:schemeClr val="tx1"/>
                </a:solidFill>
                <a:latin typeface="Calibri" panose="020F0502020204030204" pitchFamily="34" charset="0"/>
                <a:ea typeface="+mn-ea"/>
                <a:cs typeface="Calibri" panose="020F0502020204030204" pitchFamily="34" charset="0"/>
              </a:defRPr>
            </a:lvl1pPr>
            <a:lvl2pPr marL="411480" indent="-192024"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600" b="0" i="0" kern="1200" cap="none" baseline="0">
                <a:solidFill>
                  <a:schemeClr val="tx1"/>
                </a:solidFill>
                <a:latin typeface="Calibri" panose="020F0502020204030204" pitchFamily="34" charset="0"/>
                <a:ea typeface="+mn-ea"/>
                <a:cs typeface="Calibri" panose="020F0502020204030204" pitchFamily="34" charset="0"/>
              </a:defRPr>
            </a:lvl2pPr>
            <a:lvl3pPr marL="576072" indent="-137160"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400" b="0" i="0" kern="1200" cap="none" baseline="0">
                <a:solidFill>
                  <a:schemeClr val="tx1"/>
                </a:solidFill>
                <a:latin typeface="Calibri" panose="020F0502020204030204" pitchFamily="34" charset="0"/>
                <a:ea typeface="+mn-ea"/>
                <a:cs typeface="Calibri" panose="020F0502020204030204" pitchFamily="34" charset="0"/>
              </a:defRPr>
            </a:lvl3pPr>
            <a:lvl4pPr marL="71323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85039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91770"/>
            <a:r>
              <a:rPr lang="en-US" sz="2000">
                <a:latin typeface="Calibri"/>
                <a:ea typeface="Calibri"/>
                <a:cs typeface="Calibri"/>
              </a:rPr>
              <a:t>Program goals:</a:t>
            </a:r>
          </a:p>
          <a:p>
            <a:pPr lvl="1" indent="-191770">
              <a:buFont typeface="Courier New"/>
              <a:buChar char="o"/>
            </a:pPr>
            <a:r>
              <a:rPr lang="en-US" sz="1800">
                <a:latin typeface="Calibri"/>
                <a:ea typeface="Calibri"/>
                <a:cs typeface="Calibri"/>
              </a:rPr>
              <a:t>Increase access to clean transportation </a:t>
            </a:r>
          </a:p>
          <a:p>
            <a:pPr lvl="1" indent="-191770">
              <a:buFont typeface="Courier New"/>
              <a:buChar char="o"/>
            </a:pPr>
            <a:r>
              <a:rPr lang="en-US" sz="1800">
                <a:latin typeface="Calibri"/>
                <a:ea typeface="Calibri"/>
                <a:cs typeface="Calibri"/>
              </a:rPr>
              <a:t>Decrease burdens from the existing transportation systems</a:t>
            </a:r>
          </a:p>
          <a:p>
            <a:pPr indent="-191770"/>
            <a:r>
              <a:rPr lang="en-US" sz="2000">
                <a:latin typeface="Calibri"/>
                <a:ea typeface="Calibri"/>
                <a:cs typeface="Calibri"/>
              </a:rPr>
              <a:t>Projects are:</a:t>
            </a:r>
          </a:p>
          <a:p>
            <a:pPr lvl="1" indent="-191770">
              <a:buFont typeface="Courier New"/>
              <a:buChar char="o"/>
            </a:pPr>
            <a:r>
              <a:rPr lang="en-US" sz="1800">
                <a:latin typeface="Calibri"/>
                <a:ea typeface="Calibri"/>
                <a:cs typeface="Calibri"/>
              </a:rPr>
              <a:t>Replicable/scalable</a:t>
            </a:r>
          </a:p>
          <a:p>
            <a:pPr lvl="1" indent="-191770">
              <a:buFont typeface="Courier New"/>
              <a:buChar char="o"/>
            </a:pPr>
            <a:r>
              <a:rPr lang="en-US" sz="1800">
                <a:latin typeface="Calibri"/>
                <a:ea typeface="Calibri"/>
                <a:cs typeface="Calibri"/>
              </a:rPr>
              <a:t>Innovative</a:t>
            </a:r>
          </a:p>
          <a:p>
            <a:pPr lvl="1" indent="-191770">
              <a:buFont typeface="Courier New"/>
              <a:buChar char="o"/>
            </a:pPr>
            <a:r>
              <a:rPr lang="en-US" sz="1800">
                <a:latin typeface="Calibri"/>
                <a:ea typeface="Calibri"/>
                <a:cs typeface="Calibri"/>
              </a:rPr>
              <a:t>Equitable </a:t>
            </a:r>
          </a:p>
          <a:p>
            <a:pPr indent="-342900"/>
            <a:r>
              <a:rPr lang="en-US" sz="2000">
                <a:latin typeface="Calibri"/>
                <a:ea typeface="Calibri"/>
                <a:cs typeface="Calibri"/>
              </a:rPr>
              <a:t>Previously funded $16M to 21 projects between 2022-2024. Topics included:</a:t>
            </a:r>
          </a:p>
          <a:p>
            <a:pPr marL="505460" lvl="1" indent="-191770">
              <a:buFont typeface="Courier New"/>
              <a:buChar char="o"/>
            </a:pPr>
            <a:r>
              <a:rPr lang="en-US" sz="1800">
                <a:latin typeface="Calibri"/>
                <a:ea typeface="Calibri"/>
                <a:cs typeface="Calibri"/>
              </a:rPr>
              <a:t>E-bike incentives and e-bike share models</a:t>
            </a:r>
          </a:p>
          <a:p>
            <a:pPr marL="505460" lvl="1" indent="-191770">
              <a:buFont typeface="Courier New"/>
              <a:buChar char="o"/>
            </a:pPr>
            <a:r>
              <a:rPr lang="en-US" sz="1800">
                <a:latin typeface="Calibri"/>
                <a:ea typeface="Calibri"/>
                <a:cs typeface="Calibri"/>
              </a:rPr>
              <a:t>Vehicles-for-hire and carsharing electrification</a:t>
            </a:r>
          </a:p>
          <a:p>
            <a:pPr marL="505460" lvl="1" indent="-191770">
              <a:buFont typeface="Courier New"/>
              <a:buChar char="o"/>
            </a:pPr>
            <a:r>
              <a:rPr lang="en-US" sz="1800">
                <a:latin typeface="Calibri"/>
                <a:ea typeface="Calibri"/>
                <a:cs typeface="Calibri"/>
              </a:rPr>
              <a:t>EV charging accessibility</a:t>
            </a:r>
            <a:endParaRPr lang="en-US">
              <a:ea typeface="Calibri"/>
            </a:endParaRPr>
          </a:p>
          <a:p>
            <a:pPr lvl="1" indent="-191770">
              <a:buFont typeface="Courier New"/>
              <a:buChar char="o"/>
            </a:pPr>
            <a:endParaRPr lang="en-US" sz="2000">
              <a:latin typeface="Calibri"/>
              <a:ea typeface="Calibri"/>
              <a:cs typeface="Calibri"/>
            </a:endParaRPr>
          </a:p>
        </p:txBody>
      </p:sp>
    </p:spTree>
    <p:extLst>
      <p:ext uri="{BB962C8B-B14F-4D97-AF65-F5344CB8AC3E}">
        <p14:creationId xmlns:p14="http://schemas.microsoft.com/office/powerpoint/2010/main" val="103326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CDE6-A0F9-91C0-2C10-E716CEFC7DB3}"/>
              </a:ext>
            </a:extLst>
          </p:cNvPr>
          <p:cNvSpPr>
            <a:spLocks noGrp="1"/>
          </p:cNvSpPr>
          <p:nvPr>
            <p:ph type="title"/>
          </p:nvPr>
        </p:nvSpPr>
        <p:spPr/>
        <p:txBody>
          <a:bodyPr/>
          <a:lstStyle/>
          <a:p>
            <a:r>
              <a:rPr lang="en-US"/>
              <a:t>Burdened Areas (formerly Environmental Justice Communities)</a:t>
            </a:r>
          </a:p>
        </p:txBody>
      </p:sp>
      <p:sp>
        <p:nvSpPr>
          <p:cNvPr id="3" name="Slide Number Placeholder 2">
            <a:extLst>
              <a:ext uri="{FF2B5EF4-FFF2-40B4-BE49-F238E27FC236}">
                <a16:creationId xmlns:a16="http://schemas.microsoft.com/office/drawing/2014/main" id="{48D9CC08-A1A0-AA18-BABB-955C13B3DE78}"/>
              </a:ext>
            </a:extLst>
          </p:cNvPr>
          <p:cNvSpPr>
            <a:spLocks noGrp="1"/>
          </p:cNvSpPr>
          <p:nvPr>
            <p:ph type="sldNum" sz="quarter" idx="11"/>
          </p:nvPr>
        </p:nvSpPr>
        <p:spPr/>
        <p:txBody>
          <a:bodyPr/>
          <a:lstStyle/>
          <a:p>
            <a:fld id="{45EBD3CB-B0EF-374D-A7D9-9E1E0B8E9BAC}" type="slidenum">
              <a:rPr lang="en-US" smtClean="0"/>
              <a:pPr/>
              <a:t>6</a:t>
            </a:fld>
            <a:endParaRPr lang="en-US"/>
          </a:p>
        </p:txBody>
      </p:sp>
      <p:sp>
        <p:nvSpPr>
          <p:cNvPr id="4" name="Text Placeholder 3">
            <a:extLst>
              <a:ext uri="{FF2B5EF4-FFF2-40B4-BE49-F238E27FC236}">
                <a16:creationId xmlns:a16="http://schemas.microsoft.com/office/drawing/2014/main" id="{8F11CB97-C047-A65B-7AA6-1DDF40020077}"/>
              </a:ext>
            </a:extLst>
          </p:cNvPr>
          <p:cNvSpPr>
            <a:spLocks noGrp="1"/>
          </p:cNvSpPr>
          <p:nvPr>
            <p:ph type="body" sz="quarter" idx="14"/>
          </p:nvPr>
        </p:nvSpPr>
        <p:spPr>
          <a:xfrm>
            <a:off x="304798" y="1143000"/>
            <a:ext cx="2997202" cy="640080"/>
          </a:xfrm>
        </p:spPr>
        <p:txBody>
          <a:bodyPr/>
          <a:lstStyle/>
          <a:p>
            <a:r>
              <a:rPr lang="en-US"/>
              <a:t>methodology</a:t>
            </a:r>
          </a:p>
        </p:txBody>
      </p:sp>
      <p:sp>
        <p:nvSpPr>
          <p:cNvPr id="5" name="Content Placeholder 4">
            <a:extLst>
              <a:ext uri="{FF2B5EF4-FFF2-40B4-BE49-F238E27FC236}">
                <a16:creationId xmlns:a16="http://schemas.microsoft.com/office/drawing/2014/main" id="{BB6FEABB-5665-0384-3F42-0FC973E0E60E}"/>
              </a:ext>
            </a:extLst>
          </p:cNvPr>
          <p:cNvSpPr>
            <a:spLocks noGrp="1"/>
          </p:cNvSpPr>
          <p:nvPr>
            <p:ph sz="half" idx="1"/>
          </p:nvPr>
        </p:nvSpPr>
        <p:spPr>
          <a:xfrm>
            <a:off x="304798" y="1771227"/>
            <a:ext cx="3412069" cy="4300575"/>
          </a:xfrm>
        </p:spPr>
        <p:txBody>
          <a:bodyPr/>
          <a:lstStyle/>
          <a:p>
            <a:r>
              <a:rPr lang="en-US"/>
              <a:t>Uses 30 statewide indicators to characterize Pollution and Climate Burden and Population Characteristics </a:t>
            </a:r>
          </a:p>
          <a:p>
            <a:r>
              <a:rPr lang="en-US"/>
              <a:t>Pollution and Climate Burden</a:t>
            </a:r>
          </a:p>
          <a:p>
            <a:pPr lvl="1"/>
            <a:r>
              <a:rPr lang="en-US"/>
              <a:t>Environmental Exposures </a:t>
            </a:r>
          </a:p>
          <a:p>
            <a:pPr lvl="1"/>
            <a:r>
              <a:rPr lang="en-US"/>
              <a:t>Environmental Effects </a:t>
            </a:r>
          </a:p>
          <a:p>
            <a:pPr lvl="1"/>
            <a:r>
              <a:rPr lang="en-US"/>
              <a:t>Climate Risks </a:t>
            </a:r>
          </a:p>
          <a:p>
            <a:r>
              <a:rPr lang="en-US"/>
              <a:t>Population Characteristics</a:t>
            </a:r>
          </a:p>
          <a:p>
            <a:pPr lvl="1"/>
            <a:r>
              <a:rPr lang="en-US"/>
              <a:t>Sensitive Populations</a:t>
            </a:r>
          </a:p>
          <a:p>
            <a:pPr lvl="1"/>
            <a:r>
              <a:rPr lang="en-US"/>
              <a:t>Socioeconomic Factors </a:t>
            </a:r>
          </a:p>
          <a:p>
            <a:r>
              <a:rPr lang="en-US"/>
              <a:t>Burdened Area scores (risk) = Pollution and Climate Burden (threat) x Population Characteristics (vulnerability) </a:t>
            </a:r>
          </a:p>
        </p:txBody>
      </p:sp>
      <p:pic>
        <p:nvPicPr>
          <p:cNvPr id="8" name="Picture 7">
            <a:extLst>
              <a:ext uri="{FF2B5EF4-FFF2-40B4-BE49-F238E27FC236}">
                <a16:creationId xmlns:a16="http://schemas.microsoft.com/office/drawing/2014/main" id="{AF53CF4D-C47A-6B11-EA41-7144433E44B7}"/>
              </a:ext>
            </a:extLst>
          </p:cNvPr>
          <p:cNvPicPr>
            <a:picLocks noChangeAspect="1"/>
          </p:cNvPicPr>
          <p:nvPr/>
        </p:nvPicPr>
        <p:blipFill>
          <a:blip r:embed="rId2"/>
          <a:stretch>
            <a:fillRect/>
          </a:stretch>
        </p:blipFill>
        <p:spPr>
          <a:xfrm>
            <a:off x="3876362" y="1298358"/>
            <a:ext cx="8010838" cy="4895512"/>
          </a:xfrm>
          <a:prstGeom prst="rect">
            <a:avLst/>
          </a:prstGeom>
        </p:spPr>
      </p:pic>
    </p:spTree>
    <p:extLst>
      <p:ext uri="{BB962C8B-B14F-4D97-AF65-F5344CB8AC3E}">
        <p14:creationId xmlns:p14="http://schemas.microsoft.com/office/powerpoint/2010/main" val="88002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B2EAF-2158-34EB-BDD8-3689D15DE11C}"/>
              </a:ext>
            </a:extLst>
          </p:cNvPr>
          <p:cNvSpPr>
            <a:spLocks noGrp="1"/>
          </p:cNvSpPr>
          <p:nvPr>
            <p:ph type="body" sz="quarter" idx="16"/>
          </p:nvPr>
        </p:nvSpPr>
        <p:spPr/>
        <p:txBody>
          <a:bodyPr/>
          <a:lstStyle/>
          <a:p>
            <a:r>
              <a:rPr lang="en-US"/>
              <a:t>structure</a:t>
            </a:r>
          </a:p>
        </p:txBody>
      </p:sp>
      <p:sp>
        <p:nvSpPr>
          <p:cNvPr id="3" name="Text Placeholder 2">
            <a:extLst>
              <a:ext uri="{FF2B5EF4-FFF2-40B4-BE49-F238E27FC236}">
                <a16:creationId xmlns:a16="http://schemas.microsoft.com/office/drawing/2014/main" id="{66768B89-BE67-9766-A909-CFE41096A1A0}"/>
              </a:ext>
            </a:extLst>
          </p:cNvPr>
          <p:cNvSpPr>
            <a:spLocks noGrp="1"/>
          </p:cNvSpPr>
          <p:nvPr>
            <p:ph type="body" sz="quarter" idx="17"/>
          </p:nvPr>
        </p:nvSpPr>
        <p:spPr/>
        <p:txBody>
          <a:bodyPr/>
          <a:lstStyle/>
          <a:p>
            <a:r>
              <a:rPr lang="en-US"/>
              <a:t>goals</a:t>
            </a:r>
          </a:p>
        </p:txBody>
      </p:sp>
      <p:sp>
        <p:nvSpPr>
          <p:cNvPr id="4" name="Content Placeholder 3">
            <a:extLst>
              <a:ext uri="{FF2B5EF4-FFF2-40B4-BE49-F238E27FC236}">
                <a16:creationId xmlns:a16="http://schemas.microsoft.com/office/drawing/2014/main" id="{ABA82C2C-0499-ACD0-0761-59E785994260}"/>
              </a:ext>
            </a:extLst>
          </p:cNvPr>
          <p:cNvSpPr>
            <a:spLocks noGrp="1"/>
          </p:cNvSpPr>
          <p:nvPr>
            <p:ph sz="half" idx="1"/>
          </p:nvPr>
        </p:nvSpPr>
        <p:spPr>
          <a:xfrm>
            <a:off x="228456" y="1693334"/>
            <a:ext cx="5029200" cy="4343400"/>
          </a:xfrm>
        </p:spPr>
        <p:txBody>
          <a:bodyPr/>
          <a:lstStyle/>
          <a:p>
            <a:pPr indent="-191770"/>
            <a:r>
              <a:rPr lang="en-US">
                <a:latin typeface="Calibri"/>
                <a:ea typeface="Calibri"/>
                <a:cs typeface="Calibri"/>
              </a:rPr>
              <a:t>Provide residents of Burdened Areas and organizations that serve them with the opportunity to provide meaningful input on state-level programming</a:t>
            </a:r>
          </a:p>
          <a:p>
            <a:pPr indent="-191770"/>
            <a:r>
              <a:rPr lang="en-US">
                <a:latin typeface="Calibri"/>
                <a:ea typeface="Calibri"/>
                <a:cs typeface="Calibri"/>
              </a:rPr>
              <a:t>Identify key needs/barriers that future clean transportation programming can address</a:t>
            </a:r>
          </a:p>
          <a:p>
            <a:pPr indent="-191770"/>
            <a:r>
              <a:rPr lang="en-US">
                <a:latin typeface="Calibri"/>
                <a:ea typeface="Calibri"/>
                <a:cs typeface="Calibri"/>
              </a:rPr>
              <a:t>Understand how these needs/barriers differ across MA regions and demographics</a:t>
            </a:r>
          </a:p>
          <a:p>
            <a:endParaRPr lang="en-US"/>
          </a:p>
        </p:txBody>
      </p:sp>
      <p:sp>
        <p:nvSpPr>
          <p:cNvPr id="5" name="Content Placeholder 4">
            <a:extLst>
              <a:ext uri="{FF2B5EF4-FFF2-40B4-BE49-F238E27FC236}">
                <a16:creationId xmlns:a16="http://schemas.microsoft.com/office/drawing/2014/main" id="{5C43965C-5928-ED17-5869-D3E10CCBFCC1}"/>
              </a:ext>
            </a:extLst>
          </p:cNvPr>
          <p:cNvSpPr>
            <a:spLocks noGrp="1"/>
          </p:cNvSpPr>
          <p:nvPr>
            <p:ph sz="half" idx="18"/>
          </p:nvPr>
        </p:nvSpPr>
        <p:spPr>
          <a:xfrm>
            <a:off x="6400800" y="1693334"/>
            <a:ext cx="5029200" cy="4343400"/>
          </a:xfrm>
        </p:spPr>
        <p:txBody>
          <a:bodyPr vert="horz" lIns="91440" tIns="45720" rIns="91440" bIns="45720" rtlCol="0" anchor="t">
            <a:noAutofit/>
          </a:bodyPr>
          <a:lstStyle/>
          <a:p>
            <a:pPr indent="-191770"/>
            <a:r>
              <a:rPr lang="en-US">
                <a:latin typeface="Calibri"/>
                <a:ea typeface="Calibri"/>
                <a:cs typeface="Calibri"/>
              </a:rPr>
              <a:t>Stakeholder engagement period to include </a:t>
            </a:r>
            <a:r>
              <a:rPr lang="en-US" err="1">
                <a:latin typeface="Calibri"/>
                <a:ea typeface="Calibri"/>
                <a:cs typeface="Calibri"/>
              </a:rPr>
              <a:t>focusgroups</a:t>
            </a:r>
            <a:r>
              <a:rPr lang="en-US">
                <a:latin typeface="Calibri"/>
                <a:ea typeface="Calibri"/>
                <a:cs typeface="Calibri"/>
              </a:rPr>
              <a:t>, surveys, interviews, etc.</a:t>
            </a:r>
            <a:endParaRPr lang="en-US">
              <a:latin typeface="Calibri"/>
              <a:ea typeface="Calibri"/>
              <a:cs typeface="Times New Roman"/>
            </a:endParaRPr>
          </a:p>
          <a:p>
            <a:pPr indent="-191770"/>
            <a:r>
              <a:rPr lang="en-US">
                <a:latin typeface="Calibri"/>
                <a:ea typeface="Calibri"/>
                <a:cs typeface="Times New Roman"/>
              </a:rPr>
              <a:t>Recruitment process development for and onboarding of CBO partners</a:t>
            </a:r>
          </a:p>
          <a:p>
            <a:pPr lvl="1" indent="-191770"/>
            <a:r>
              <a:rPr lang="en-US" b="1">
                <a:latin typeface="Calibri"/>
                <a:ea typeface="Calibri"/>
                <a:cs typeface="Times New Roman"/>
              </a:rPr>
              <a:t>CBO partners will be identified through a separate RFI process</a:t>
            </a:r>
          </a:p>
          <a:p>
            <a:pPr indent="-191770"/>
            <a:r>
              <a:rPr lang="en-US">
                <a:ea typeface="Calibri" panose="020F0502020204030204" pitchFamily="34" charset="0"/>
                <a:cs typeface="Times New Roman" panose="02020603050405020304" pitchFamily="18" charset="0"/>
              </a:rPr>
              <a:t>Development of data collection approach and educational resources for outreach</a:t>
            </a:r>
          </a:p>
          <a:p>
            <a:pPr indent="-191770"/>
            <a:r>
              <a:rPr lang="en-US">
                <a:ea typeface="Calibri" panose="020F0502020204030204" pitchFamily="34" charset="0"/>
                <a:cs typeface="Times New Roman" panose="02020603050405020304" pitchFamily="18" charset="0"/>
              </a:rPr>
              <a:t>Synthesis of findings and presentation of results</a:t>
            </a:r>
          </a:p>
          <a:p>
            <a:endParaRPr lang="en-US"/>
          </a:p>
        </p:txBody>
      </p:sp>
      <p:sp>
        <p:nvSpPr>
          <p:cNvPr id="6" name="Title 5">
            <a:extLst>
              <a:ext uri="{FF2B5EF4-FFF2-40B4-BE49-F238E27FC236}">
                <a16:creationId xmlns:a16="http://schemas.microsoft.com/office/drawing/2014/main" id="{75793A17-44A7-FF11-FD07-829622B12881}"/>
              </a:ext>
            </a:extLst>
          </p:cNvPr>
          <p:cNvSpPr>
            <a:spLocks noGrp="1"/>
          </p:cNvSpPr>
          <p:nvPr>
            <p:ph type="title"/>
          </p:nvPr>
        </p:nvSpPr>
        <p:spPr/>
        <p:txBody>
          <a:bodyPr/>
          <a:lstStyle/>
          <a:p>
            <a:r>
              <a:rPr lang="en-US"/>
              <a:t>Transportation Equity Needs and Barriers Assessment</a:t>
            </a:r>
          </a:p>
        </p:txBody>
      </p:sp>
      <p:sp>
        <p:nvSpPr>
          <p:cNvPr id="7" name="Slide Number Placeholder 6">
            <a:extLst>
              <a:ext uri="{FF2B5EF4-FFF2-40B4-BE49-F238E27FC236}">
                <a16:creationId xmlns:a16="http://schemas.microsoft.com/office/drawing/2014/main" id="{39E845CC-51D6-6875-520F-CCDC7FBF7637}"/>
              </a:ext>
            </a:extLst>
          </p:cNvPr>
          <p:cNvSpPr>
            <a:spLocks noGrp="1"/>
          </p:cNvSpPr>
          <p:nvPr>
            <p:ph type="sldNum" sz="quarter" idx="11"/>
          </p:nvPr>
        </p:nvSpPr>
        <p:spPr/>
        <p:txBody>
          <a:bodyPr/>
          <a:lstStyle/>
          <a:p>
            <a:fld id="{45EBD3CB-B0EF-374D-A7D9-9E1E0B8E9BAC}" type="slidenum">
              <a:rPr lang="en-US" smtClean="0"/>
              <a:pPr/>
              <a:t>7</a:t>
            </a:fld>
            <a:endParaRPr lang="en-US"/>
          </a:p>
        </p:txBody>
      </p:sp>
      <p:sp>
        <p:nvSpPr>
          <p:cNvPr id="9" name="Text Placeholder 2">
            <a:extLst>
              <a:ext uri="{FF2B5EF4-FFF2-40B4-BE49-F238E27FC236}">
                <a16:creationId xmlns:a16="http://schemas.microsoft.com/office/drawing/2014/main" id="{41F4FDD2-22B4-36F6-2E26-892E83267C9C}"/>
              </a:ext>
            </a:extLst>
          </p:cNvPr>
          <p:cNvSpPr txBox="1">
            <a:spLocks/>
          </p:cNvSpPr>
          <p:nvPr/>
        </p:nvSpPr>
        <p:spPr>
          <a:xfrm>
            <a:off x="304798" y="4339312"/>
            <a:ext cx="5029200" cy="640080"/>
          </a:xfrm>
          <a:prstGeom prst="rect">
            <a:avLst/>
          </a:prstGeom>
        </p:spPr>
        <p:txBody>
          <a:bodyPr vert="horz" lIns="91440" tIns="45720" rIns="91440" bIns="45720" rtlCol="0" anchor="ctr" anchorCtr="0">
            <a:normAutofit/>
          </a:bodyPr>
          <a:lstStyle>
            <a:lvl1pPr marL="0" indent="0" algn="l" defTabSz="365760" rtl="0" eaLnBrk="1" latinLnBrk="0" hangingPunct="1">
              <a:lnSpc>
                <a:spcPct val="90000"/>
              </a:lnSpc>
              <a:spcBef>
                <a:spcPts val="1000"/>
              </a:spcBef>
              <a:spcAft>
                <a:spcPts val="10"/>
              </a:spcAft>
              <a:buFontTx/>
              <a:buNone/>
              <a:defRPr sz="2000" b="1" i="0" kern="1200" cap="all" baseline="0">
                <a:solidFill>
                  <a:schemeClr val="bg2"/>
                </a:solidFill>
                <a:latin typeface="Calibri" panose="020F0502020204030204" pitchFamily="34" charset="0"/>
                <a:ea typeface="+mn-ea"/>
                <a:cs typeface="Calibri" panose="020F0502020204030204" pitchFamily="34" charset="0"/>
              </a:defRPr>
            </a:lvl1pPr>
            <a:lvl2pPr marL="0" indent="0" algn="l" defTabSz="365760" rtl="0" eaLnBrk="1" latinLnBrk="0" hangingPunct="1">
              <a:lnSpc>
                <a:spcPct val="90000"/>
              </a:lnSpc>
              <a:spcBef>
                <a:spcPts val="500"/>
              </a:spcBef>
              <a:spcAft>
                <a:spcPts val="10"/>
              </a:spcAft>
              <a:buFontTx/>
              <a:buNone/>
              <a:defRPr sz="1600" b="0" i="0" kern="1200" cap="none" baseline="0">
                <a:solidFill>
                  <a:schemeClr val="tx1"/>
                </a:solidFill>
                <a:latin typeface="Calibri" panose="020F0502020204030204" pitchFamily="34" charset="0"/>
                <a:ea typeface="+mn-ea"/>
                <a:cs typeface="Calibri" panose="020F0502020204030204" pitchFamily="34" charset="0"/>
              </a:defRPr>
            </a:lvl2pPr>
            <a:lvl3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panose="020F0502020204030204" pitchFamily="34" charset="0"/>
                <a:ea typeface="+mn-ea"/>
                <a:cs typeface="Calibri" panose="020F05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parameters</a:t>
            </a:r>
          </a:p>
        </p:txBody>
      </p:sp>
      <p:sp>
        <p:nvSpPr>
          <p:cNvPr id="10" name="Content Placeholder 3">
            <a:extLst>
              <a:ext uri="{FF2B5EF4-FFF2-40B4-BE49-F238E27FC236}">
                <a16:creationId xmlns:a16="http://schemas.microsoft.com/office/drawing/2014/main" id="{0DF0BA1D-42A9-2772-6844-F4D535946D11}"/>
              </a:ext>
            </a:extLst>
          </p:cNvPr>
          <p:cNvSpPr txBox="1">
            <a:spLocks/>
          </p:cNvSpPr>
          <p:nvPr/>
        </p:nvSpPr>
        <p:spPr>
          <a:xfrm>
            <a:off x="194730" y="4959774"/>
            <a:ext cx="10549326" cy="1258146"/>
          </a:xfrm>
          <a:prstGeom prst="rect">
            <a:avLst/>
          </a:prstGeom>
        </p:spPr>
        <p:txBody>
          <a:bodyPr vert="horz" lIns="91440" tIns="45720" rIns="91440" bIns="45720" rtlCol="0">
            <a:noAutofit/>
          </a:bodyPr>
          <a:lstStyle>
            <a:lvl1pPr marL="194310" indent="-192024" algn="l" defTabSz="365760" rtl="0" eaLnBrk="1" latinLnBrk="0" hangingPunct="1">
              <a:lnSpc>
                <a:spcPct val="90000"/>
              </a:lnSpc>
              <a:spcBef>
                <a:spcPts val="1000"/>
              </a:spcBef>
              <a:spcAft>
                <a:spcPts val="10"/>
              </a:spcAft>
              <a:buClr>
                <a:srgbClr val="FF6000"/>
              </a:buClr>
              <a:buSzPct val="60000"/>
              <a:buFont typeface="System Font Regular"/>
              <a:buChar char="➤"/>
              <a:defRPr sz="1800" b="0" i="0" kern="1200" cap="none" baseline="0">
                <a:solidFill>
                  <a:schemeClr val="tx1"/>
                </a:solidFill>
                <a:latin typeface="Calibri" panose="020F0502020204030204" pitchFamily="34" charset="0"/>
                <a:ea typeface="+mn-ea"/>
                <a:cs typeface="Calibri" panose="020F0502020204030204" pitchFamily="34" charset="0"/>
              </a:defRPr>
            </a:lvl1pPr>
            <a:lvl2pPr marL="411480" indent="-192024"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600" b="0" i="0" kern="1200" cap="none" baseline="0">
                <a:solidFill>
                  <a:schemeClr val="tx1"/>
                </a:solidFill>
                <a:latin typeface="Calibri" panose="020F0502020204030204" pitchFamily="34" charset="0"/>
                <a:ea typeface="+mn-ea"/>
                <a:cs typeface="Calibri" panose="020F0502020204030204" pitchFamily="34" charset="0"/>
              </a:defRPr>
            </a:lvl2pPr>
            <a:lvl3pPr marL="576072" indent="-137160" algn="l" defTabSz="365760" rtl="0" eaLnBrk="1" latinLnBrk="0" hangingPunct="1">
              <a:lnSpc>
                <a:spcPct val="90000"/>
              </a:lnSpc>
              <a:spcBef>
                <a:spcPts val="500"/>
              </a:spcBef>
              <a:spcAft>
                <a:spcPts val="10"/>
              </a:spcAft>
              <a:buClr>
                <a:srgbClr val="0065A4"/>
              </a:buClr>
              <a:buSzPct val="100000"/>
              <a:buFont typeface="Arial" panose="020B0604020202020204" pitchFamily="34" charset="0"/>
              <a:buChar char="•"/>
              <a:defRPr sz="1400" b="0" i="0" kern="1200" cap="none" baseline="0">
                <a:solidFill>
                  <a:schemeClr val="tx1"/>
                </a:solidFill>
                <a:latin typeface="Calibri" panose="020F0502020204030204" pitchFamily="34" charset="0"/>
                <a:ea typeface="+mn-ea"/>
                <a:cs typeface="Calibri" panose="020F0502020204030204" pitchFamily="34" charset="0"/>
              </a:defRPr>
            </a:lvl3pPr>
            <a:lvl4pPr marL="71323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85039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91770"/>
            <a:r>
              <a:rPr lang="en-US">
                <a:latin typeface="Calibri"/>
                <a:ea typeface="Calibri"/>
                <a:cs typeface="Calibri"/>
              </a:rPr>
              <a:t>No strict limitations on types of (clean) transportation – could include micromobility, light-/medium-/heavy-duty transportation, public transit, etc.</a:t>
            </a:r>
          </a:p>
          <a:p>
            <a:pPr indent="-191770"/>
            <a:r>
              <a:rPr lang="en-US">
                <a:latin typeface="Calibri"/>
                <a:ea typeface="Calibri"/>
                <a:cs typeface="Calibri"/>
              </a:rPr>
              <a:t>Findings should only consist of needs for/barriers to clean transportation that Burdened Areas face, </a:t>
            </a:r>
            <a:r>
              <a:rPr lang="en-US" b="1">
                <a:latin typeface="Calibri"/>
                <a:ea typeface="Calibri"/>
                <a:cs typeface="Calibri"/>
              </a:rPr>
              <a:t>not programmatic recommendations </a:t>
            </a:r>
            <a:r>
              <a:rPr lang="en-US">
                <a:latin typeface="Calibri"/>
                <a:ea typeface="Calibri"/>
                <a:cs typeface="Calibri"/>
              </a:rPr>
              <a:t>– MassCEC will be responsible for subsequently developing programming</a:t>
            </a:r>
            <a:endParaRPr lang="en-US"/>
          </a:p>
        </p:txBody>
      </p:sp>
      <p:sp>
        <p:nvSpPr>
          <p:cNvPr id="11" name="Rectangle 10">
            <a:extLst>
              <a:ext uri="{FF2B5EF4-FFF2-40B4-BE49-F238E27FC236}">
                <a16:creationId xmlns:a16="http://schemas.microsoft.com/office/drawing/2014/main" id="{1B4A2E3D-6D6E-B1D9-6619-126D8E5A36C8}"/>
              </a:ext>
            </a:extLst>
          </p:cNvPr>
          <p:cNvSpPr/>
          <p:nvPr/>
        </p:nvSpPr>
        <p:spPr>
          <a:xfrm>
            <a:off x="10744056" y="5218411"/>
            <a:ext cx="1143144" cy="99766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Pages </a:t>
            </a:r>
          </a:p>
          <a:p>
            <a:pPr algn="ctr"/>
            <a:r>
              <a:rPr lang="en-US" sz="2800" b="1"/>
              <a:t>3-4</a:t>
            </a:r>
            <a:endParaRPr lang="en-US" sz="2800" b="1">
              <a:cs typeface="Calibri"/>
            </a:endParaRPr>
          </a:p>
          <a:p>
            <a:pPr algn="ctr"/>
            <a:r>
              <a:rPr lang="en-US"/>
              <a:t>of the RFP</a:t>
            </a:r>
            <a:endParaRPr lang="en-US">
              <a:cs typeface="Calibri"/>
            </a:endParaRPr>
          </a:p>
        </p:txBody>
      </p:sp>
    </p:spTree>
    <p:extLst>
      <p:ext uri="{BB962C8B-B14F-4D97-AF65-F5344CB8AC3E}">
        <p14:creationId xmlns:p14="http://schemas.microsoft.com/office/powerpoint/2010/main" val="151605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900F2-EA2A-2B0C-7606-3094F78901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4E9A85-735F-658A-5A8B-9B0305D21C54}"/>
              </a:ext>
            </a:extLst>
          </p:cNvPr>
          <p:cNvSpPr>
            <a:spLocks noGrp="1"/>
          </p:cNvSpPr>
          <p:nvPr>
            <p:ph type="sldNum" sz="quarter" idx="11"/>
          </p:nvPr>
        </p:nvSpPr>
        <p:spPr/>
        <p:txBody>
          <a:bodyPr/>
          <a:lstStyle/>
          <a:p>
            <a:fld id="{45EBD3CB-B0EF-374D-A7D9-9E1E0B8E9BAC}" type="slidenum">
              <a:rPr lang="en-US" smtClean="0"/>
              <a:pPr/>
              <a:t>8</a:t>
            </a:fld>
            <a:endParaRPr lang="en-US"/>
          </a:p>
        </p:txBody>
      </p:sp>
      <p:sp>
        <p:nvSpPr>
          <p:cNvPr id="7" name="Content Placeholder 6">
            <a:extLst>
              <a:ext uri="{FF2B5EF4-FFF2-40B4-BE49-F238E27FC236}">
                <a16:creationId xmlns:a16="http://schemas.microsoft.com/office/drawing/2014/main" id="{3B78E438-F9BF-4449-B844-EB4216A8AF0B}"/>
              </a:ext>
            </a:extLst>
          </p:cNvPr>
          <p:cNvSpPr>
            <a:spLocks noGrp="1"/>
          </p:cNvSpPr>
          <p:nvPr>
            <p:ph sz="half" idx="1"/>
          </p:nvPr>
        </p:nvSpPr>
        <p:spPr>
          <a:xfrm>
            <a:off x="307075" y="1371742"/>
            <a:ext cx="11582400" cy="4391019"/>
          </a:xfrm>
        </p:spPr>
        <p:txBody>
          <a:bodyPr vert="horz" lIns="91440" tIns="45720" rIns="91440" bIns="45720" rtlCol="0" anchor="t">
            <a:noAutofit/>
          </a:bodyPr>
          <a:lstStyle/>
          <a:p>
            <a:pPr indent="-191770">
              <a:spcAft>
                <a:spcPts val="0"/>
              </a:spcAft>
              <a:buFont typeface="System Font Regular" panose="05000000000000000000" pitchFamily="2" charset="2"/>
              <a:buChar char="➤"/>
            </a:pPr>
            <a:endParaRPr lang="en-US" sz="2800">
              <a:latin typeface="Aptos"/>
              <a:ea typeface="Calibri Light"/>
              <a:cs typeface="Calibri Light"/>
            </a:endParaRPr>
          </a:p>
          <a:p>
            <a:endParaRPr lang="en-US"/>
          </a:p>
        </p:txBody>
      </p:sp>
      <p:sp>
        <p:nvSpPr>
          <p:cNvPr id="6" name="Title 1">
            <a:extLst>
              <a:ext uri="{FF2B5EF4-FFF2-40B4-BE49-F238E27FC236}">
                <a16:creationId xmlns:a16="http://schemas.microsoft.com/office/drawing/2014/main" id="{31D2952E-73D3-4C8F-5FB4-1A5E21D937CD}"/>
              </a:ext>
            </a:extLst>
          </p:cNvPr>
          <p:cNvSpPr>
            <a:spLocks noGrp="1"/>
          </p:cNvSpPr>
          <p:nvPr/>
        </p:nvSpPr>
        <p:spPr>
          <a:xfrm>
            <a:off x="304800" y="1"/>
            <a:ext cx="11582400" cy="997660"/>
          </a:xfrm>
          <a:prstGeom prst="rect">
            <a:avLst/>
          </a:prstGeom>
        </p:spPr>
        <p:txBody>
          <a:bodyPr vert="horz" lIns="91440" tIns="45720" rIns="91440" bIns="45720" rtlCol="0" anchor="ctr">
            <a:noAutofit/>
          </a:bodyPr>
          <a:lstStyle>
            <a:lvl1pPr marL="4763" indent="-4763" algn="l" defTabSz="914400" rtl="0" eaLnBrk="1" latinLnBrk="0" hangingPunct="1">
              <a:lnSpc>
                <a:spcPct val="90000"/>
              </a:lnSpc>
              <a:spcBef>
                <a:spcPct val="0"/>
              </a:spcBef>
              <a:buNone/>
              <a:tabLst/>
              <a:defRPr sz="2800" b="1" i="0" kern="1200" baseline="0">
                <a:solidFill>
                  <a:srgbClr val="0065A4"/>
                </a:solidFill>
                <a:latin typeface="Calibri" panose="020F0502020204030204" pitchFamily="34" charset="0"/>
                <a:ea typeface="+mj-ea"/>
                <a:cs typeface="+mj-cs"/>
              </a:defRPr>
            </a:lvl1pPr>
          </a:lstStyle>
          <a:p>
            <a:pPr marL="4445" indent="-4445"/>
            <a:r>
              <a:rPr lang="en-US">
                <a:latin typeface="Calibri"/>
                <a:ea typeface="Calibri"/>
                <a:cs typeface="Calibri"/>
              </a:rPr>
              <a:t>Opportunities for Involvement</a:t>
            </a:r>
            <a:endParaRPr lang="en-US">
              <a:ea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72CE2799-0503-C019-F8C2-F933CD556309}"/>
              </a:ext>
            </a:extLst>
          </p:cNvPr>
          <p:cNvSpPr>
            <a:spLocks noGrp="1"/>
          </p:cNvSpPr>
          <p:nvPr/>
        </p:nvSpPr>
        <p:spPr>
          <a:xfrm>
            <a:off x="538481" y="1385253"/>
            <a:ext cx="5019674" cy="1081087"/>
          </a:xfrm>
          <a:prstGeom prst="rect">
            <a:avLst/>
          </a:prstGeom>
        </p:spPr>
        <p:txBody>
          <a:bodyPr vert="horz" lIns="91440" tIns="45720" rIns="91440" bIns="182880" rtlCol="0" anchor="b" anchorCtr="0">
            <a:normAutofit/>
          </a:bodyPr>
          <a:lstStyle>
            <a:lvl1pPr marL="0" indent="0" algn="l" defTabSz="365760" rtl="0" eaLnBrk="1" latinLnBrk="0" hangingPunct="1">
              <a:lnSpc>
                <a:spcPct val="90000"/>
              </a:lnSpc>
              <a:spcBef>
                <a:spcPts val="1000"/>
              </a:spcBef>
              <a:spcAft>
                <a:spcPts val="10"/>
              </a:spcAft>
              <a:buFontTx/>
              <a:buNone/>
              <a:defRPr sz="1400" b="1" i="0" kern="1200" cap="all" baseline="0">
                <a:solidFill>
                  <a:schemeClr val="bg2"/>
                </a:solidFill>
                <a:latin typeface="Calibri" panose="020F0502020204030204" pitchFamily="34" charset="0"/>
                <a:ea typeface="+mn-ea"/>
                <a:cs typeface="+mn-cs"/>
              </a:defRPr>
            </a:lvl1pPr>
            <a:lvl2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Light" panose="020F0302020204030204" pitchFamily="34" charset="0"/>
                <a:ea typeface="+mn-ea"/>
                <a:cs typeface="Calibri Light" panose="020F0302020204030204" pitchFamily="34" charset="0"/>
              </a:defRPr>
            </a:lvl2pPr>
            <a:lvl3pPr marL="0" indent="0" algn="l" defTabSz="365760" rtl="0" eaLnBrk="1" latinLnBrk="0" hangingPunct="1">
              <a:lnSpc>
                <a:spcPct val="90000"/>
              </a:lnSpc>
              <a:spcBef>
                <a:spcPts val="500"/>
              </a:spcBef>
              <a:spcAft>
                <a:spcPts val="10"/>
              </a:spcAft>
              <a:buFontTx/>
              <a:buNone/>
              <a:defRPr sz="1100" b="0" i="0" kern="1200" cap="none" baseline="0">
                <a:solidFill>
                  <a:schemeClr val="tx1"/>
                </a:solidFill>
                <a:latin typeface="Calibri Light" panose="020F0302020204030204" pitchFamily="34" charset="0"/>
                <a:ea typeface="+mn-ea"/>
                <a:cs typeface="Calibri Light" panose="020F03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a:latin typeface="Calibri"/>
                <a:ea typeface="Calibri"/>
                <a:cs typeface="Calibri"/>
              </a:rPr>
              <a:t>Lead Consultant</a:t>
            </a:r>
            <a:endParaRPr lang="en-US" sz="3000"/>
          </a:p>
        </p:txBody>
      </p:sp>
      <p:sp>
        <p:nvSpPr>
          <p:cNvPr id="9" name="Text Placeholder 6">
            <a:extLst>
              <a:ext uri="{FF2B5EF4-FFF2-40B4-BE49-F238E27FC236}">
                <a16:creationId xmlns:a16="http://schemas.microsoft.com/office/drawing/2014/main" id="{9DFEAEAF-0E4C-F41F-31F5-899576BB8E25}"/>
              </a:ext>
            </a:extLst>
          </p:cNvPr>
          <p:cNvSpPr>
            <a:spLocks noGrp="1"/>
          </p:cNvSpPr>
          <p:nvPr/>
        </p:nvSpPr>
        <p:spPr>
          <a:xfrm>
            <a:off x="7000241" y="1395413"/>
            <a:ext cx="4887620" cy="1081087"/>
          </a:xfrm>
          <a:prstGeom prst="rect">
            <a:avLst/>
          </a:prstGeom>
        </p:spPr>
        <p:txBody>
          <a:bodyPr vert="horz" lIns="91440" tIns="45720" rIns="91440" bIns="182880" rtlCol="0" anchor="b" anchorCtr="0">
            <a:normAutofit/>
          </a:bodyPr>
          <a:lstStyle>
            <a:lvl1pPr marL="0" indent="0" algn="l" defTabSz="365760" rtl="0" eaLnBrk="1" latinLnBrk="0" hangingPunct="1">
              <a:lnSpc>
                <a:spcPct val="90000"/>
              </a:lnSpc>
              <a:spcBef>
                <a:spcPts val="1000"/>
              </a:spcBef>
              <a:spcAft>
                <a:spcPts val="10"/>
              </a:spcAft>
              <a:buFontTx/>
              <a:buNone/>
              <a:defRPr sz="1400" b="1" i="0" kern="1200" cap="all" baseline="0">
                <a:solidFill>
                  <a:schemeClr val="bg2"/>
                </a:solidFill>
                <a:latin typeface="Calibri" panose="020F0502020204030204" pitchFamily="34" charset="0"/>
                <a:ea typeface="+mn-ea"/>
                <a:cs typeface="+mn-cs"/>
              </a:defRPr>
            </a:lvl1pPr>
            <a:lvl2pPr marL="0" indent="0" algn="l" defTabSz="365760" rtl="0" eaLnBrk="1" latinLnBrk="0" hangingPunct="1">
              <a:lnSpc>
                <a:spcPct val="90000"/>
              </a:lnSpc>
              <a:spcBef>
                <a:spcPts val="500"/>
              </a:spcBef>
              <a:spcAft>
                <a:spcPts val="10"/>
              </a:spcAft>
              <a:buFontTx/>
              <a:buNone/>
              <a:defRPr sz="1400" b="0" i="0" kern="1200" cap="none" baseline="0">
                <a:solidFill>
                  <a:schemeClr val="tx1"/>
                </a:solidFill>
                <a:latin typeface="Calibri Light" panose="020F0302020204030204" pitchFamily="34" charset="0"/>
                <a:ea typeface="+mn-ea"/>
                <a:cs typeface="Calibri Light" panose="020F0302020204030204" pitchFamily="34" charset="0"/>
              </a:defRPr>
            </a:lvl2pPr>
            <a:lvl3pPr marL="0" indent="0" algn="l" defTabSz="365760" rtl="0" eaLnBrk="1" latinLnBrk="0" hangingPunct="1">
              <a:lnSpc>
                <a:spcPct val="90000"/>
              </a:lnSpc>
              <a:spcBef>
                <a:spcPts val="500"/>
              </a:spcBef>
              <a:spcAft>
                <a:spcPts val="10"/>
              </a:spcAft>
              <a:buFontTx/>
              <a:buNone/>
              <a:defRPr sz="1100" b="0" i="0" kern="1200" cap="none" baseline="0">
                <a:solidFill>
                  <a:schemeClr val="tx1"/>
                </a:solidFill>
                <a:latin typeface="Calibri Light" panose="020F0302020204030204" pitchFamily="34" charset="0"/>
                <a:ea typeface="+mn-ea"/>
                <a:cs typeface="Calibri Light" panose="020F0302020204030204" pitchFamily="34" charset="0"/>
              </a:defRPr>
            </a:lvl3pPr>
            <a:lvl4pPr marL="0" indent="0" algn="l" defTabSz="365760" rtl="0" eaLnBrk="1" latinLnBrk="0" hangingPunct="1">
              <a:lnSpc>
                <a:spcPct val="90000"/>
              </a:lnSpc>
              <a:spcBef>
                <a:spcPts val="500"/>
              </a:spcBef>
              <a:spcAft>
                <a:spcPts val="10"/>
              </a:spcAft>
              <a:buFontTx/>
              <a:buNone/>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0" indent="0" algn="l" defTabSz="365760" rtl="0" eaLnBrk="1" latinLnBrk="0" hangingPunct="1">
              <a:lnSpc>
                <a:spcPct val="90000"/>
              </a:lnSpc>
              <a:spcBef>
                <a:spcPts val="500"/>
              </a:spcBef>
              <a:spcAft>
                <a:spcPts val="10"/>
              </a:spcAft>
              <a:buFontTx/>
              <a:buNone/>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a:latin typeface="Calibri"/>
                <a:ea typeface="Calibri"/>
                <a:cs typeface="Calibri"/>
              </a:rPr>
              <a:t>CBO Partner</a:t>
            </a:r>
            <a:endParaRPr lang="en-US" sz="3000">
              <a:ea typeface="Calibri"/>
              <a:cs typeface="Calibri"/>
            </a:endParaRPr>
          </a:p>
        </p:txBody>
      </p:sp>
      <p:sp>
        <p:nvSpPr>
          <p:cNvPr id="10" name="Content Placeholder 7">
            <a:extLst>
              <a:ext uri="{FF2B5EF4-FFF2-40B4-BE49-F238E27FC236}">
                <a16:creationId xmlns:a16="http://schemas.microsoft.com/office/drawing/2014/main" id="{C4066851-A28D-2B14-7122-4E62B11A0F07}"/>
              </a:ext>
            </a:extLst>
          </p:cNvPr>
          <p:cNvSpPr>
            <a:spLocks noGrp="1"/>
          </p:cNvSpPr>
          <p:nvPr/>
        </p:nvSpPr>
        <p:spPr>
          <a:xfrm>
            <a:off x="304798" y="2476500"/>
            <a:ext cx="5019674" cy="3295650"/>
          </a:xfrm>
          <a:prstGeom prst="rect">
            <a:avLst/>
          </a:prstGeom>
        </p:spPr>
        <p:txBody>
          <a:bodyPr vert="horz" lIns="91440" tIns="45720" rIns="91440" bIns="45720" rtlCol="0" anchor="t">
            <a:noAutofit/>
          </a:bodyPr>
          <a:lstStyle>
            <a:lvl1pPr marL="194310" indent="-192024" algn="l" defTabSz="365760" rtl="0" eaLnBrk="1" latinLnBrk="0" hangingPunct="1">
              <a:lnSpc>
                <a:spcPct val="90000"/>
              </a:lnSpc>
              <a:spcBef>
                <a:spcPts val="1000"/>
              </a:spcBef>
              <a:spcAft>
                <a:spcPts val="10"/>
              </a:spcAft>
              <a:buClr>
                <a:srgbClr val="FF6000"/>
              </a:buClr>
              <a:buSzPct val="60000"/>
              <a:buFont typeface="System Font Regular"/>
              <a:buChar char="➤"/>
              <a:defRPr sz="1800" b="0" i="0" kern="1200" cap="none" baseline="0">
                <a:solidFill>
                  <a:schemeClr val="tx1"/>
                </a:solidFill>
                <a:latin typeface="Calibri Light" panose="020F0302020204030204" pitchFamily="34" charset="0"/>
                <a:ea typeface="+mn-ea"/>
                <a:cs typeface="+mn-cs"/>
              </a:defRPr>
            </a:lvl1pPr>
            <a:lvl2pPr marL="411480" indent="-192024" algn="l" defTabSz="365760" rtl="0" eaLnBrk="1" latinLnBrk="0" hangingPunct="1">
              <a:lnSpc>
                <a:spcPct val="90000"/>
              </a:lnSpc>
              <a:spcBef>
                <a:spcPts val="500"/>
              </a:spcBef>
              <a:spcAft>
                <a:spcPts val="10"/>
              </a:spcAft>
              <a:buClr>
                <a:srgbClr val="FF6000"/>
              </a:buClr>
              <a:buSzPct val="60000"/>
              <a:buFont typeface="System Font Regular"/>
              <a:buChar char="➤"/>
              <a:defRPr sz="1400" b="0" i="0" kern="1200" cap="none" baseline="0">
                <a:solidFill>
                  <a:schemeClr val="tx1"/>
                </a:solidFill>
                <a:latin typeface="Calibri Light" panose="020F0302020204030204" pitchFamily="34" charset="0"/>
                <a:ea typeface="+mn-ea"/>
                <a:cs typeface="Calibri Light" panose="020F0302020204030204" pitchFamily="34" charset="0"/>
              </a:defRPr>
            </a:lvl2pPr>
            <a:lvl3pPr marL="576072" indent="-137160" algn="l" defTabSz="365760" rtl="0" eaLnBrk="1" latinLnBrk="0" hangingPunct="1">
              <a:lnSpc>
                <a:spcPct val="90000"/>
              </a:lnSpc>
              <a:spcBef>
                <a:spcPts val="500"/>
              </a:spcBef>
              <a:spcAft>
                <a:spcPts val="10"/>
              </a:spcAft>
              <a:buClr>
                <a:srgbClr val="FF6000"/>
              </a:buClr>
              <a:buSzPct val="60000"/>
              <a:buFont typeface="System Font Regular"/>
              <a:buChar char="➤"/>
              <a:defRPr sz="1100" b="0" i="0" kern="1200" cap="none" baseline="0">
                <a:solidFill>
                  <a:schemeClr val="tx1"/>
                </a:solidFill>
                <a:latin typeface="Calibri Light" panose="020F0302020204030204" pitchFamily="34" charset="0"/>
                <a:ea typeface="+mn-ea"/>
                <a:cs typeface="Calibri Light" panose="020F0302020204030204" pitchFamily="34" charset="0"/>
              </a:defRPr>
            </a:lvl3pPr>
            <a:lvl4pPr marL="71323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85039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290" indent="-285750"/>
            <a:r>
              <a:rPr lang="en-US" sz="2200" u="sng">
                <a:latin typeface="Calibri"/>
                <a:ea typeface="Calibri"/>
                <a:cs typeface="Calibri"/>
              </a:rPr>
              <a:t>Should apply to this RFP</a:t>
            </a:r>
            <a:endParaRPr lang="en-US" sz="2200">
              <a:latin typeface="Calibri"/>
              <a:ea typeface="Calibri"/>
              <a:cs typeface="Calibri"/>
            </a:endParaRPr>
          </a:p>
          <a:p>
            <a:pPr marL="288290" indent="-285750"/>
            <a:r>
              <a:rPr lang="en-US" sz="2200">
                <a:latin typeface="Calibri"/>
                <a:ea typeface="Calibri"/>
                <a:cs typeface="Calibri"/>
              </a:rPr>
              <a:t>Responsibilities include:</a:t>
            </a:r>
          </a:p>
          <a:p>
            <a:pPr marL="505460" lvl="1" indent="-285750">
              <a:buFont typeface="Courier New"/>
              <a:buChar char="o"/>
            </a:pPr>
            <a:r>
              <a:rPr lang="en-US" sz="1800">
                <a:latin typeface="Calibri"/>
                <a:ea typeface="Calibri"/>
                <a:cs typeface="Calibri"/>
              </a:rPr>
              <a:t>Develop outreach materials (surveys, educational content, etc.)</a:t>
            </a:r>
          </a:p>
          <a:p>
            <a:pPr marL="505460" lvl="1" indent="-285750">
              <a:buFont typeface="Courier New"/>
              <a:buChar char="o"/>
            </a:pPr>
            <a:r>
              <a:rPr lang="en-US" sz="1800">
                <a:latin typeface="Calibri"/>
                <a:ea typeface="Calibri"/>
                <a:cs typeface="Calibri"/>
              </a:rPr>
              <a:t>Facilitate interviews/focus groups/events</a:t>
            </a:r>
          </a:p>
          <a:p>
            <a:pPr marL="505460" lvl="1" indent="-285750">
              <a:buFont typeface="Courier New"/>
              <a:buChar char="o"/>
            </a:pPr>
            <a:r>
              <a:rPr lang="en-US" sz="1800">
                <a:latin typeface="Calibri"/>
                <a:ea typeface="Calibri"/>
                <a:cs typeface="Calibri"/>
              </a:rPr>
              <a:t>Ongoing CBO Partner support with resources, compensation distribution</a:t>
            </a:r>
          </a:p>
          <a:p>
            <a:pPr marL="505460" lvl="1" indent="-285750">
              <a:buFont typeface="Courier New"/>
              <a:buChar char="o"/>
            </a:pPr>
            <a:r>
              <a:rPr lang="en-US" sz="1800">
                <a:latin typeface="Calibri"/>
                <a:ea typeface="Calibri"/>
                <a:cs typeface="Calibri"/>
              </a:rPr>
              <a:t>Support with participant education on transportation topics </a:t>
            </a:r>
          </a:p>
          <a:p>
            <a:pPr marL="505460" lvl="1" indent="-285750">
              <a:buFont typeface="Courier New"/>
              <a:buChar char="o"/>
            </a:pPr>
            <a:r>
              <a:rPr lang="en-US" sz="1800">
                <a:latin typeface="Calibri"/>
                <a:ea typeface="Calibri"/>
                <a:cs typeface="Calibri"/>
              </a:rPr>
              <a:t>Data collection and synthesis to develop final identification of needs and barriers </a:t>
            </a:r>
          </a:p>
        </p:txBody>
      </p:sp>
      <p:sp>
        <p:nvSpPr>
          <p:cNvPr id="11" name="Content Placeholder 8">
            <a:extLst>
              <a:ext uri="{FF2B5EF4-FFF2-40B4-BE49-F238E27FC236}">
                <a16:creationId xmlns:a16="http://schemas.microsoft.com/office/drawing/2014/main" id="{5B181755-F194-717C-A254-1A7106C7610A}"/>
              </a:ext>
            </a:extLst>
          </p:cNvPr>
          <p:cNvSpPr>
            <a:spLocks noGrp="1"/>
          </p:cNvSpPr>
          <p:nvPr/>
        </p:nvSpPr>
        <p:spPr>
          <a:xfrm>
            <a:off x="7000240" y="2466340"/>
            <a:ext cx="4887620" cy="3295650"/>
          </a:xfrm>
          <a:prstGeom prst="rect">
            <a:avLst/>
          </a:prstGeom>
        </p:spPr>
        <p:txBody>
          <a:bodyPr vert="horz" lIns="91440" tIns="45720" rIns="91440" bIns="45720" rtlCol="0" anchor="t">
            <a:noAutofit/>
          </a:bodyPr>
          <a:lstStyle>
            <a:lvl1pPr marL="194310" indent="-192024" algn="l" defTabSz="365760" rtl="0" eaLnBrk="1" latinLnBrk="0" hangingPunct="1">
              <a:lnSpc>
                <a:spcPct val="90000"/>
              </a:lnSpc>
              <a:spcBef>
                <a:spcPts val="1000"/>
              </a:spcBef>
              <a:spcAft>
                <a:spcPts val="10"/>
              </a:spcAft>
              <a:buClr>
                <a:srgbClr val="FF6000"/>
              </a:buClr>
              <a:buSzPct val="60000"/>
              <a:buFont typeface="System Font Regular"/>
              <a:buChar char="➤"/>
              <a:defRPr sz="1800" b="0" i="0" kern="1200" cap="none" baseline="0">
                <a:solidFill>
                  <a:schemeClr val="tx1"/>
                </a:solidFill>
                <a:latin typeface="Calibri Light" panose="020F0302020204030204" pitchFamily="34" charset="0"/>
                <a:ea typeface="+mn-ea"/>
                <a:cs typeface="+mn-cs"/>
              </a:defRPr>
            </a:lvl1pPr>
            <a:lvl2pPr marL="411480" indent="-192024" algn="l" defTabSz="365760" rtl="0" eaLnBrk="1" latinLnBrk="0" hangingPunct="1">
              <a:lnSpc>
                <a:spcPct val="90000"/>
              </a:lnSpc>
              <a:spcBef>
                <a:spcPts val="500"/>
              </a:spcBef>
              <a:spcAft>
                <a:spcPts val="10"/>
              </a:spcAft>
              <a:buClr>
                <a:srgbClr val="FF6000"/>
              </a:buClr>
              <a:buSzPct val="60000"/>
              <a:buFont typeface="System Font Regular"/>
              <a:buChar char="➤"/>
              <a:defRPr sz="1400" b="0" i="0" kern="1200" cap="none" baseline="0">
                <a:solidFill>
                  <a:schemeClr val="tx1"/>
                </a:solidFill>
                <a:latin typeface="Calibri Light" panose="020F0302020204030204" pitchFamily="34" charset="0"/>
                <a:ea typeface="+mn-ea"/>
                <a:cs typeface="Calibri Light" panose="020F0302020204030204" pitchFamily="34" charset="0"/>
              </a:defRPr>
            </a:lvl2pPr>
            <a:lvl3pPr marL="576072" indent="-137160" algn="l" defTabSz="365760" rtl="0" eaLnBrk="1" latinLnBrk="0" hangingPunct="1">
              <a:lnSpc>
                <a:spcPct val="90000"/>
              </a:lnSpc>
              <a:spcBef>
                <a:spcPts val="500"/>
              </a:spcBef>
              <a:spcAft>
                <a:spcPts val="10"/>
              </a:spcAft>
              <a:buClr>
                <a:srgbClr val="FF6000"/>
              </a:buClr>
              <a:buSzPct val="60000"/>
              <a:buFont typeface="System Font Regular"/>
              <a:buChar char="➤"/>
              <a:defRPr sz="1100" b="0" i="0" kern="1200" cap="none" baseline="0">
                <a:solidFill>
                  <a:schemeClr val="tx1"/>
                </a:solidFill>
                <a:latin typeface="Calibri Light" panose="020F0302020204030204" pitchFamily="34" charset="0"/>
                <a:ea typeface="+mn-ea"/>
                <a:cs typeface="Calibri Light" panose="020F0302020204030204" pitchFamily="34" charset="0"/>
              </a:defRPr>
            </a:lvl3pPr>
            <a:lvl4pPr marL="71323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50" b="0" i="0" kern="1200" cap="none" baseline="0">
                <a:solidFill>
                  <a:schemeClr val="tx1"/>
                </a:solidFill>
                <a:latin typeface="Calibri Light" panose="020F0302020204030204" pitchFamily="34" charset="0"/>
                <a:ea typeface="+mn-ea"/>
                <a:cs typeface="Calibri Light" panose="020F0302020204030204" pitchFamily="34" charset="0"/>
              </a:defRPr>
            </a:lvl4pPr>
            <a:lvl5pPr marL="850392" indent="-128016" algn="l" defTabSz="365760" rtl="0" eaLnBrk="1" latinLnBrk="0" hangingPunct="1">
              <a:lnSpc>
                <a:spcPct val="90000"/>
              </a:lnSpc>
              <a:spcBef>
                <a:spcPts val="500"/>
              </a:spcBef>
              <a:spcAft>
                <a:spcPts val="10"/>
              </a:spcAft>
              <a:buClr>
                <a:srgbClr val="FF6000"/>
              </a:buClr>
              <a:buSzPct val="60000"/>
              <a:buFont typeface="System Font Regular"/>
              <a:buChar char="➤"/>
              <a:defRPr sz="1000" b="0" i="0" kern="1200" cap="none" baseline="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91770"/>
            <a:r>
              <a:rPr lang="en-US" sz="2200">
                <a:latin typeface="Calibri"/>
                <a:ea typeface="Calibri"/>
                <a:cs typeface="Calibri"/>
              </a:rPr>
              <a:t>Should indicate interest in participating in engagement efforts in May 2026 – MassCEC RFI</a:t>
            </a:r>
          </a:p>
          <a:p>
            <a:pPr indent="-191770"/>
            <a:r>
              <a:rPr lang="en-US" sz="2200">
                <a:latin typeface="Calibri"/>
                <a:ea typeface="Calibri"/>
                <a:cs typeface="Calibri"/>
              </a:rPr>
              <a:t>Responsibilities include: </a:t>
            </a:r>
          </a:p>
          <a:p>
            <a:pPr lvl="1" indent="-191770">
              <a:buFont typeface="Courier New"/>
              <a:buChar char="o"/>
            </a:pPr>
            <a:r>
              <a:rPr lang="en-US" sz="1800">
                <a:latin typeface="Calibri"/>
                <a:ea typeface="Calibri"/>
                <a:cs typeface="Calibri"/>
              </a:rPr>
              <a:t>Distribute educational and engagement materials</a:t>
            </a:r>
          </a:p>
          <a:p>
            <a:pPr lvl="1" indent="-191770">
              <a:buFont typeface="Courier New"/>
              <a:buChar char="o"/>
            </a:pPr>
            <a:r>
              <a:rPr lang="en-US" sz="1800">
                <a:latin typeface="Calibri"/>
                <a:ea typeface="Calibri"/>
                <a:cs typeface="Calibri"/>
              </a:rPr>
              <a:t>Conduct outreach and recruit participants for engagement opportunities</a:t>
            </a:r>
          </a:p>
          <a:p>
            <a:pPr lvl="1" indent="-191770">
              <a:buFont typeface="Courier New"/>
              <a:buChar char="o"/>
            </a:pPr>
            <a:r>
              <a:rPr lang="en-US" sz="1800">
                <a:latin typeface="Calibri"/>
                <a:ea typeface="Calibri"/>
                <a:cs typeface="Calibri"/>
              </a:rPr>
              <a:t>Host focus groups </a:t>
            </a:r>
          </a:p>
          <a:p>
            <a:pPr lvl="1" indent="-191770">
              <a:buFont typeface="Courier New"/>
              <a:buChar char="o"/>
            </a:pPr>
            <a:r>
              <a:rPr lang="en-US" sz="1800">
                <a:latin typeface="Calibri"/>
                <a:ea typeface="Calibri"/>
                <a:cs typeface="Calibri"/>
              </a:rPr>
              <a:t>Participate in focus groups and provide feedback directly</a:t>
            </a:r>
          </a:p>
        </p:txBody>
      </p:sp>
      <p:sp>
        <p:nvSpPr>
          <p:cNvPr id="2" name="TextBox 1">
            <a:extLst>
              <a:ext uri="{FF2B5EF4-FFF2-40B4-BE49-F238E27FC236}">
                <a16:creationId xmlns:a16="http://schemas.microsoft.com/office/drawing/2014/main" id="{C7B3B1F0-645E-152C-DEC2-05CA401B9211}"/>
              </a:ext>
            </a:extLst>
          </p:cNvPr>
          <p:cNvSpPr txBox="1"/>
          <p:nvPr/>
        </p:nvSpPr>
        <p:spPr>
          <a:xfrm>
            <a:off x="5372100" y="2946399"/>
            <a:ext cx="12573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u="sng" cap="all">
                <a:solidFill>
                  <a:schemeClr val="accent3"/>
                </a:solidFill>
                <a:latin typeface="Calibri"/>
                <a:ea typeface="Calibri"/>
                <a:cs typeface="Calibri"/>
              </a:rPr>
              <a:t>OR</a:t>
            </a:r>
          </a:p>
        </p:txBody>
      </p:sp>
    </p:spTree>
    <p:extLst>
      <p:ext uri="{BB962C8B-B14F-4D97-AF65-F5344CB8AC3E}">
        <p14:creationId xmlns:p14="http://schemas.microsoft.com/office/powerpoint/2010/main" val="29566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D399-5B6C-445D-31FF-4FCFA59DAC4C}"/>
              </a:ext>
            </a:extLst>
          </p:cNvPr>
          <p:cNvSpPr>
            <a:spLocks noGrp="1"/>
          </p:cNvSpPr>
          <p:nvPr>
            <p:ph type="title"/>
          </p:nvPr>
        </p:nvSpPr>
        <p:spPr/>
        <p:txBody>
          <a:bodyPr/>
          <a:lstStyle/>
          <a:p>
            <a:r>
              <a:rPr lang="en-US" sz="7200"/>
              <a:t>Scope of Work</a:t>
            </a:r>
            <a:br>
              <a:rPr lang="en-US"/>
            </a:br>
            <a:endParaRPr lang="en-US" sz="1600" b="0" i="1"/>
          </a:p>
        </p:txBody>
      </p:sp>
    </p:spTree>
    <p:extLst>
      <p:ext uri="{BB962C8B-B14F-4D97-AF65-F5344CB8AC3E}">
        <p14:creationId xmlns:p14="http://schemas.microsoft.com/office/powerpoint/2010/main" val="2235766703"/>
      </p:ext>
    </p:extLst>
  </p:cSld>
  <p:clrMapOvr>
    <a:masterClrMapping/>
  </p:clrMapOvr>
</p:sld>
</file>

<file path=ppt/theme/theme1.xml><?xml version="1.0" encoding="utf-8"?>
<a:theme xmlns:a="http://schemas.openxmlformats.org/drawingml/2006/main" name="Title Slide">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85A63FC4-8B8B-439B-9A09-FED2634485DB}"/>
    </a:ext>
  </a:extLst>
</a:theme>
</file>

<file path=ppt/theme/theme2.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D6123B99-0FF0-444E-B8C4-F58A97068F20}"/>
    </a:ext>
  </a:extLst>
</a:theme>
</file>

<file path=ppt/theme/theme3.xml><?xml version="1.0" encoding="utf-8"?>
<a:theme xmlns:a="http://schemas.openxmlformats.org/drawingml/2006/main" name="Divider Dark Blue">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sCEC Corporate Template A.potx" id="{AA78BD97-A906-4110-8ECA-95A01C0C5D73}" vid="{A664A07D-7482-44ED-B4C9-9D08F3ED90E5}"/>
    </a:ext>
  </a:extLst>
</a:theme>
</file>

<file path=ppt/theme/theme4.xml><?xml version="1.0" encoding="utf-8"?>
<a:theme xmlns:a="http://schemas.openxmlformats.org/drawingml/2006/main" name="1_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377CBFA49F64EA15795A9638DEA0F" ma:contentTypeVersion="17" ma:contentTypeDescription="Create a new document." ma:contentTypeScope="" ma:versionID="0f73733567ae4a4594da24dd3ad4d3c8">
  <xsd:schema xmlns:xsd="http://www.w3.org/2001/XMLSchema" xmlns:xs="http://www.w3.org/2001/XMLSchema" xmlns:p="http://schemas.microsoft.com/office/2006/metadata/properties" xmlns:ns2="23c2ef15-9bf2-48dc-a02b-569415b1decc" xmlns:ns3="0e758630-0973-480b-a8ec-18262ddf16e1" targetNamespace="http://schemas.microsoft.com/office/2006/metadata/properties" ma:root="true" ma:fieldsID="96d4ebc4a189b8ccab14835ae21cf587" ns2:_="" ns3:_="">
    <xsd:import namespace="23c2ef15-9bf2-48dc-a02b-569415b1decc"/>
    <xsd:import namespace="0e758630-0973-480b-a8ec-18262ddf16e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_Flow_SignoffStatu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2ef15-9bf2-48dc-a02b-569415b1d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758630-0973-480b-a8ec-18262ddf16e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1448b37-e6e8-48d7-ad87-bed8981cfb3c}" ma:internalName="TaxCatchAll" ma:showField="CatchAllData" ma:web="0e758630-0973-480b-a8ec-18262ddf16e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758630-0973-480b-a8ec-18262ddf16e1" xsi:nil="true"/>
    <lcf76f155ced4ddcb4097134ff3c332f xmlns="23c2ef15-9bf2-48dc-a02b-569415b1decc">
      <Terms xmlns="http://schemas.microsoft.com/office/infopath/2007/PartnerControls"/>
    </lcf76f155ced4ddcb4097134ff3c332f>
    <_Flow_SignoffStatus xmlns="23c2ef15-9bf2-48dc-a02b-569415b1de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707252-594D-4F53-BB60-1851A1EED0F1}">
  <ds:schemaRefs>
    <ds:schemaRef ds:uri="0e758630-0973-480b-a8ec-18262ddf16e1"/>
    <ds:schemaRef ds:uri="23c2ef15-9bf2-48dc-a02b-569415b1de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6955BD-30B1-470D-BE24-A281C5FBAE50}">
  <ds:schemaRefs>
    <ds:schemaRef ds:uri="0e758630-0973-480b-a8ec-18262ddf16e1"/>
    <ds:schemaRef ds:uri="23c2ef15-9bf2-48dc-a02b-569415b1de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B7BF05A-0B82-4E9B-B2D8-B3C0765CE3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MassCEC Corporate Template A</Template>
  <TotalTime>0</TotalTime>
  <Words>2363</Words>
  <Application>Microsoft Office PowerPoint</Application>
  <PresentationFormat>Widescreen</PresentationFormat>
  <Paragraphs>271</Paragraphs>
  <Slides>21</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MS Gothic</vt:lpstr>
      <vt:lpstr>Aptos</vt:lpstr>
      <vt:lpstr>Arial</vt:lpstr>
      <vt:lpstr>Calibri</vt:lpstr>
      <vt:lpstr>Calibri Light</vt:lpstr>
      <vt:lpstr>Courier New</vt:lpstr>
      <vt:lpstr>System Font Regular</vt:lpstr>
      <vt:lpstr>Title Slide</vt:lpstr>
      <vt:lpstr>Content Slides</vt:lpstr>
      <vt:lpstr>Divider Dark Blue</vt:lpstr>
      <vt:lpstr>1_Content Slides</vt:lpstr>
      <vt:lpstr>Transportation Equity Needs and Barriers Assessment RFP</vt:lpstr>
      <vt:lpstr>Agenda and Housekeeping</vt:lpstr>
      <vt:lpstr>Intro to Speakers</vt:lpstr>
      <vt:lpstr>PowerPoint Presentation</vt:lpstr>
      <vt:lpstr>Equity &amp; Clean Transportation Background</vt:lpstr>
      <vt:lpstr>Burdened Areas (formerly Environmental Justice Communities)</vt:lpstr>
      <vt:lpstr>Transportation Equity Needs and Barriers Assessment</vt:lpstr>
      <vt:lpstr>PowerPoint Presentation</vt:lpstr>
      <vt:lpstr>Scope of Work </vt:lpstr>
      <vt:lpstr>Scope 1: Management and Reporting</vt:lpstr>
      <vt:lpstr>Scope 2: Assessment Design</vt:lpstr>
      <vt:lpstr>Scope 3: Outreach and Engagement</vt:lpstr>
      <vt:lpstr>Scope 4: Development of Draft and Final Recommendations </vt:lpstr>
      <vt:lpstr>Application Details</vt:lpstr>
      <vt:lpstr>Budget </vt:lpstr>
      <vt:lpstr>Eligibility</vt:lpstr>
      <vt:lpstr>Application Resources</vt:lpstr>
      <vt:lpstr>How to Apply</vt:lpstr>
      <vt:lpstr>Application Timeline</vt:lpstr>
      <vt:lpstr>FAQs</vt:lpstr>
      <vt:lpstr>Thanks for Joining Us! CleanTransportation@MassCEC.com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Mlodozeniec</dc:creator>
  <cp:lastModifiedBy>Karl Adrianza</cp:lastModifiedBy>
  <cp:revision>4</cp:revision>
  <dcterms:created xsi:type="dcterms:W3CDTF">2024-01-24T14:50:59Z</dcterms:created>
  <dcterms:modified xsi:type="dcterms:W3CDTF">2026-04-16T21:08:03Z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0x010100128377CBFA49F64EA15795A9638DEA0F</vt:lpwstr>
  </property>
  <property fmtid="{D5CDD505-2E9C-101B-9397-08002B2CF9AE}" pid="3" name="MediaServiceImageTags">
    <vt:lpwstr/>
  </property>
</Properties>
</file>