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01_DC33BF95.xml" ContentType="application/vnd.ms-powerpoint.comments+xml"/>
  <Override PartName="/ppt/comments/modernComment_106_6D15E577.xml" ContentType="application/vnd.ms-powerpoint.comments+xml"/>
  <Override PartName="/ppt/comments/modernComment_108_8A3B13F9.xml" ContentType="application/vnd.ms-powerpoint.comments+xml"/>
  <Override PartName="/ppt/notesSlides/notesSlide1.xml" ContentType="application/vnd.openxmlformats-officedocument.presentationml.notesSlide+xml"/>
  <Override PartName="/ppt/comments/modernComment_105_7BFBCBEC.xml" ContentType="application/vnd.ms-powerpoint.comments+xml"/>
  <Override PartName="/ppt/comments/modernComment_10B_EE8F778E.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8"/>
  </p:notesMasterIdLst>
  <p:sldIdLst>
    <p:sldId id="256" r:id="rId5"/>
    <p:sldId id="269" r:id="rId6"/>
    <p:sldId id="257" r:id="rId7"/>
    <p:sldId id="258" r:id="rId8"/>
    <p:sldId id="260" r:id="rId9"/>
    <p:sldId id="262" r:id="rId10"/>
    <p:sldId id="264" r:id="rId11"/>
    <p:sldId id="261" r:id="rId12"/>
    <p:sldId id="267" r:id="rId13"/>
    <p:sldId id="265" r:id="rId14"/>
    <p:sldId id="270" r:id="rId15"/>
    <p:sldId id="266"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183640-7598-574E-9490-A40B1BD30DA0}" name="Devan DiLibero" initials="DD" userId="S::ddilibero@masscec.com::afb4cec8-a351-4627-b358-6b8ceb7ef0c9" providerId="AD"/>
  <p188:author id="{EA10844D-BEEE-208F-2007-C8A8637B40CC}" name="Steven Conte" initials="SC" userId="S::sconte@comelectrical.com::b4f4f248-d54b-46a9-b20f-285b5c6218ad" providerId="AD"/>
  <p188:author id="{4CE6B39C-1000-8895-1FB6-7C86F722BD16}" name="Claire Hazzard" initials="CH" userId="S::chazzard@masscec.com::5a9260ae-69c1-4aca-aff4-70093061d268" providerId="AD"/>
  <p188:author id="{E38543CE-5553-3200-7187-474E9B4142CF}" name="Rhys Webb" initials="RW" userId="S::rwebb@masscec.com::244d97d3-3a32-4fab-85a8-85f6967110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0B536-4497-4292-BED6-EE70409749DA}" v="34" dt="2025-01-07T19:40:50.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29" autoAdjust="0"/>
    <p:restoredTop sz="82902" autoAdjust="0"/>
  </p:normalViewPr>
  <p:slideViewPr>
    <p:cSldViewPr snapToGrid="0">
      <p:cViewPr varScale="1">
        <p:scale>
          <a:sx n="73" d="100"/>
          <a:sy n="73" d="100"/>
        </p:scale>
        <p:origin x="4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modernComment_101_DC33BF95.xml><?xml version="1.0" encoding="utf-8"?>
<p188:cmLst xmlns:a="http://schemas.openxmlformats.org/drawingml/2006/main" xmlns:r="http://schemas.openxmlformats.org/officeDocument/2006/relationships" xmlns:p188="http://schemas.microsoft.com/office/powerpoint/2018/8/main">
  <p188:cm id="{09FE6474-21EE-4FCF-9026-0A65B0D0711C}" authorId="{E38543CE-5553-3200-7187-474E9B4142CF}" status="resolved" created="2025-01-06T21:39:41.070" complete="100000">
    <pc:sldMkLst xmlns:pc="http://schemas.microsoft.com/office/powerpoint/2013/main/command">
      <pc:docMk/>
      <pc:sldMk cId="3694378901" sldId="257"/>
    </pc:sldMkLst>
    <p188:txBody>
      <a:bodyPr/>
      <a:lstStyle/>
      <a:p>
        <a:r>
          <a:rPr lang="en-US"/>
          <a:t>Can you add a bullet emphasizing that this program is intended to address access to EVSE for LIDACs?</a:t>
        </a:r>
      </a:p>
    </p188:txBody>
  </p188:cm>
</p188:cmLst>
</file>

<file path=ppt/comments/modernComment_105_7BFBCBEC.xml><?xml version="1.0" encoding="utf-8"?>
<p188:cmLst xmlns:a="http://schemas.openxmlformats.org/drawingml/2006/main" xmlns:r="http://schemas.openxmlformats.org/officeDocument/2006/relationships" xmlns:p188="http://schemas.microsoft.com/office/powerpoint/2018/8/main">
  <p188:cm id="{65BDDF3C-AE57-4C11-9A5C-2E91E87F67DC}" authorId="{4CE6B39C-1000-8895-1FB6-7C86F722BD16}" status="resolved" created="2025-01-02T16:49:37.515" complete="100000">
    <pc:sldMkLst xmlns:pc="http://schemas.microsoft.com/office/powerpoint/2013/main/command">
      <pc:docMk/>
      <pc:sldMk cId="2080099308" sldId="261"/>
    </pc:sldMkLst>
    <p188:txBody>
      <a:bodyPr/>
      <a:lstStyle/>
      <a:p>
        <a:r>
          <a:rPr lang="en-US"/>
          <a:t>Per contract, Offering #1 should be completed by September 2025</a:t>
        </a:r>
      </a:p>
    </p188:txBody>
  </p188:cm>
  <p188:cm id="{00C28104-07D8-47D2-93C2-F42AFCC7D5F8}" authorId="{E38543CE-5553-3200-7187-474E9B4142CF}" created="2025-01-06T21:37:49.115">
    <pc:sldMkLst xmlns:pc="http://schemas.microsoft.com/office/powerpoint/2013/main/command">
      <pc:docMk/>
      <pc:sldMk cId="2080099308" sldId="261"/>
    </pc:sldMkLst>
    <p188:replyLst>
      <p188:reply id="{C991FCEF-4302-469F-BE6C-3A457F9E269D}" authorId="{EA10844D-BEEE-208F-2007-C8A8637B40CC}" created="2025-01-07T19:38:47.950">
        <p188:txBody>
          <a:bodyPr/>
          <a:lstStyle/>
          <a:p>
            <a:r>
              <a:rPr lang="en-US"/>
              <a:t>It’s difficult to estimate time commitment for the munis, but I added notes to emphasize the steps that will require their involvement</a:t>
            </a:r>
          </a:p>
        </p188:txBody>
      </p188:reply>
    </p188:replyLst>
    <p188:txBody>
      <a:bodyPr/>
      <a:lstStyle/>
      <a:p>
        <a:r>
          <a:rPr lang="en-US"/>
          <a:t>If you have an estimate, it would be helpful to give some sense of the level of lift/commitment we expect from muni staff for each offering.</a:t>
        </a:r>
      </a:p>
    </p188:txBody>
  </p188:cm>
</p188:cmLst>
</file>

<file path=ppt/comments/modernComment_106_6D15E577.xml><?xml version="1.0" encoding="utf-8"?>
<p188:cmLst xmlns:a="http://schemas.openxmlformats.org/drawingml/2006/main" xmlns:r="http://schemas.openxmlformats.org/officeDocument/2006/relationships" xmlns:p188="http://schemas.microsoft.com/office/powerpoint/2018/8/main">
  <p188:cm id="{93675C04-BAD6-4A4B-B22D-84A15AC2384C}" authorId="{8B183640-7598-574E-9490-A40B1BD30DA0}" created="2025-01-06T20:54:01.956">
    <pc:sldMkLst xmlns:pc="http://schemas.microsoft.com/office/powerpoint/2013/main/command">
      <pc:docMk/>
      <pc:sldMk cId="1830151543" sldId="262"/>
    </pc:sldMkLst>
    <p188:replyLst>
      <p188:reply id="{23A60B53-1E40-43A4-A56B-0E8A7E34D89A}" authorId="{EA10844D-BEEE-208F-2007-C8A8637B40CC}" created="2025-01-07T18:18:18.981">
        <p188:txBody>
          <a:bodyPr/>
          <a:lstStyle/>
          <a:p>
            <a:r>
              <a:rPr lang="en-US"/>
              <a:t>I added rough charge times instead. Does this suffice?</a:t>
            </a:r>
          </a:p>
        </p188:txBody>
      </p188:reply>
    </p188:replyLst>
    <p188:txBody>
      <a:bodyPr/>
      <a:lstStyle/>
      <a:p>
        <a:r>
          <a:rPr lang="en-US"/>
          <a:t>On average, what do you expect the turnover rate to be at charging stations? Might be good to include to give munis an idea of how long cars will be parked in one spot.</a:t>
        </a:r>
      </a:p>
    </p188:txBody>
  </p188:cm>
  <p188:cm id="{E4610097-2010-439A-94F3-C6BE5C131E4F}" authorId="{8B183640-7598-574E-9490-A40B1BD30DA0}" status="resolved" created="2025-01-06T20:56:06.101" complete="100000">
    <ac:deMkLst xmlns:ac="http://schemas.microsoft.com/office/drawing/2013/main/command">
      <pc:docMk xmlns:pc="http://schemas.microsoft.com/office/powerpoint/2013/main/command"/>
      <pc:sldMk xmlns:pc="http://schemas.microsoft.com/office/powerpoint/2013/main/command" cId="1830151543" sldId="262"/>
      <ac:spMk id="3" creationId="{F9B7FA07-681A-CDF5-7554-D73751304B02}"/>
    </ac:deMkLst>
    <p188:txBody>
      <a:bodyPr/>
      <a:lstStyle/>
      <a:p>
        <a:r>
          <a:rPr lang="en-US"/>
          <a:t>question about not mentioning the specific flo charging station you plan to use? </a:t>
        </a:r>
      </a:p>
    </p188:txBody>
  </p188:cm>
</p188:cmLst>
</file>

<file path=ppt/comments/modernComment_108_8A3B13F9.xml><?xml version="1.0" encoding="utf-8"?>
<p188:cmLst xmlns:a="http://schemas.openxmlformats.org/drawingml/2006/main" xmlns:r="http://schemas.openxmlformats.org/officeDocument/2006/relationships" xmlns:p188="http://schemas.microsoft.com/office/powerpoint/2018/8/main">
  <p188:cm id="{1BA93CBF-90B5-45C2-BE05-4002F300DCC2}" authorId="{8B183640-7598-574E-9490-A40B1BD30DA0}" created="2025-01-06T20:57:43.276">
    <pc:sldMkLst xmlns:pc="http://schemas.microsoft.com/office/powerpoint/2013/main/command">
      <pc:docMk/>
      <pc:sldMk cId="2319127545" sldId="264"/>
    </pc:sldMkLst>
    <p188:replyLst>
      <p188:reply id="{F47FE210-A1CC-4C9A-9BBC-CD454C429E99}" authorId="{EA10844D-BEEE-208F-2007-C8A8637B40CC}" created="2025-01-07T18:22:47.644">
        <p188:txBody>
          <a:bodyPr/>
          <a:lstStyle/>
          <a:p>
            <a:r>
              <a:rPr lang="en-US"/>
              <a:t>Added a bit more detail about what alternative solutions are available. Does this suffice?</a:t>
            </a:r>
          </a:p>
        </p188:txBody>
      </p188:reply>
    </p188:replyLst>
    <p188:txBody>
      <a:bodyPr/>
      <a:lstStyle/>
      <a:p>
        <a:r>
          <a:rPr lang="en-US"/>
          <a:t>What are the pros and cons of using the custom pathway vs expedited? 
Example:
-faster charging times
-different use cases (pole-mounted vs pedestal)
-longer up time etc</a:t>
        </a:r>
      </a:p>
    </p188:txBody>
  </p188:cm>
</p188:cmLst>
</file>

<file path=ppt/comments/modernComment_10B_EE8F778E.xml><?xml version="1.0" encoding="utf-8"?>
<p188:cmLst xmlns:a="http://schemas.openxmlformats.org/drawingml/2006/main" xmlns:r="http://schemas.openxmlformats.org/officeDocument/2006/relationships" xmlns:p188="http://schemas.microsoft.com/office/powerpoint/2018/8/main">
  <p188:cm id="{801F677F-97BC-4C73-8FC0-E10B61522004}" authorId="{8B183640-7598-574E-9490-A40B1BD30DA0}" status="resolved" created="2025-01-06T20:59:27.498" complete="100000">
    <ac:deMkLst xmlns:ac="http://schemas.microsoft.com/office/drawing/2013/main/command">
      <pc:docMk xmlns:pc="http://schemas.microsoft.com/office/powerpoint/2013/main/command"/>
      <pc:sldMk xmlns:pc="http://schemas.microsoft.com/office/powerpoint/2013/main/command" cId="4002379662" sldId="267"/>
      <ac:spMk id="3" creationId="{6502D8A6-83E8-0145-A216-635447BF7FCE}"/>
    </ac:deMkLst>
    <p188:txBody>
      <a:bodyPr/>
      <a:lstStyle/>
      <a:p>
        <a:r>
          <a:rPr lang="en-US"/>
          <a:t>consider writing by 5pm on February 14</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489A9-39A4-4205-BA04-EC9752E46378}"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71277-EEEE-4BF7-8DCE-0E13776B76CD}" type="slidenum">
              <a:rPr lang="en-US" smtClean="0"/>
              <a:t>‹#›</a:t>
            </a:fld>
            <a:endParaRPr lang="en-US"/>
          </a:p>
        </p:txBody>
      </p:sp>
    </p:spTree>
    <p:extLst>
      <p:ext uri="{BB962C8B-B14F-4D97-AF65-F5344CB8AC3E}">
        <p14:creationId xmlns:p14="http://schemas.microsoft.com/office/powerpoint/2010/main" val="1496265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Offering 1: will need </a:t>
            </a:r>
            <a:r>
              <a:rPr lang="en-US" dirty="0" err="1"/>
              <a:t>muni</a:t>
            </a:r>
            <a:r>
              <a:rPr lang="en-US" dirty="0"/>
              <a:t> staff support with</a:t>
            </a:r>
          </a:p>
          <a:p>
            <a:pPr marL="171450" indent="-171450">
              <a:buFontTx/>
              <a:buChar char="-"/>
            </a:pPr>
            <a:r>
              <a:rPr lang="en-US" dirty="0"/>
              <a:t>Kickoff meeting</a:t>
            </a:r>
          </a:p>
          <a:p>
            <a:pPr marL="171450" indent="-171450">
              <a:buFontTx/>
              <a:buChar char="-"/>
            </a:pPr>
            <a:r>
              <a:rPr lang="en-US" dirty="0"/>
              <a:t>Follow-on meetings to develop Work Plan and Community Outreach Plan</a:t>
            </a:r>
          </a:p>
          <a:p>
            <a:pPr marL="171450" indent="-171450">
              <a:buFontTx/>
              <a:buChar char="-"/>
            </a:pPr>
            <a:r>
              <a:rPr lang="en-US" dirty="0"/>
              <a:t>Community outreach</a:t>
            </a:r>
          </a:p>
          <a:p>
            <a:pPr marL="171450" indent="-171450">
              <a:buFontTx/>
              <a:buChar char="-"/>
            </a:pPr>
            <a:r>
              <a:rPr lang="en-US" dirty="0"/>
              <a:t>Site selection</a:t>
            </a:r>
          </a:p>
          <a:p>
            <a:pPr marL="171450" indent="-171450">
              <a:buFontTx/>
              <a:buChar char="-"/>
            </a:pPr>
            <a:r>
              <a:rPr lang="en-US" dirty="0"/>
              <a:t>On-site assessments</a:t>
            </a:r>
          </a:p>
          <a:p>
            <a:pPr marL="171450" indent="-171450">
              <a:buFontTx/>
              <a:buChar char="-"/>
            </a:pPr>
            <a:endParaRPr lang="en-US" dirty="0"/>
          </a:p>
          <a:p>
            <a:pPr marL="0" indent="0">
              <a:buFontTx/>
              <a:buNone/>
            </a:pPr>
            <a:r>
              <a:rPr lang="en-US" dirty="0"/>
              <a:t>Offering 2: will need </a:t>
            </a:r>
            <a:r>
              <a:rPr lang="en-US" dirty="0" err="1"/>
              <a:t>muni</a:t>
            </a:r>
            <a:r>
              <a:rPr lang="en-US" dirty="0"/>
              <a:t> staff support with</a:t>
            </a:r>
          </a:p>
          <a:p>
            <a:pPr marL="171450" indent="-171450">
              <a:buFontTx/>
              <a:buChar char="-"/>
            </a:pPr>
            <a:r>
              <a:rPr lang="en-US" dirty="0"/>
              <a:t>Kickoff meeting</a:t>
            </a:r>
          </a:p>
          <a:p>
            <a:pPr marL="171450" indent="-171450">
              <a:buFontTx/>
              <a:buChar char="-"/>
            </a:pPr>
            <a:r>
              <a:rPr lang="en-US" dirty="0"/>
              <a:t>Follow-on meetings to develop Work Plan and Community Outreach Plan</a:t>
            </a:r>
          </a:p>
          <a:p>
            <a:pPr marL="171450" indent="-171450">
              <a:buFontTx/>
              <a:buChar char="-"/>
            </a:pPr>
            <a:r>
              <a:rPr lang="en-US" dirty="0"/>
              <a:t>Community outreach</a:t>
            </a:r>
          </a:p>
          <a:p>
            <a:pPr marL="171450" indent="-171450">
              <a:buFontTx/>
              <a:buChar char="-"/>
            </a:pPr>
            <a:r>
              <a:rPr lang="en-US" dirty="0"/>
              <a:t>Site selection</a:t>
            </a:r>
          </a:p>
          <a:p>
            <a:pPr marL="171450" indent="-171450">
              <a:buFontTx/>
              <a:buChar char="-"/>
            </a:pPr>
            <a:r>
              <a:rPr lang="en-US" dirty="0"/>
              <a:t>On-site assessments</a:t>
            </a:r>
          </a:p>
          <a:p>
            <a:pPr marL="171450" indent="-171450">
              <a:buFontTx/>
              <a:buChar char="-"/>
            </a:pPr>
            <a:r>
              <a:rPr lang="en-US" dirty="0"/>
              <a:t>Project design approvals</a:t>
            </a:r>
          </a:p>
          <a:p>
            <a:pPr marL="171450" indent="-171450">
              <a:buFontTx/>
              <a:buChar char="-"/>
            </a:pPr>
            <a:r>
              <a:rPr lang="en-US" dirty="0"/>
              <a:t>Permitting</a:t>
            </a:r>
          </a:p>
          <a:p>
            <a:pPr marL="171450" indent="-171450">
              <a:buFontTx/>
              <a:buChar char="-"/>
            </a:pPr>
            <a:endParaRPr lang="en-US" dirty="0"/>
          </a:p>
          <a:p>
            <a:pPr marL="0" indent="0">
              <a:buFontTx/>
              <a:buNone/>
            </a:pPr>
            <a:r>
              <a:rPr lang="en-US" dirty="0"/>
              <a:t>* Projects like this work best when there is one POC / champion at the municipality who can help push things forward</a:t>
            </a:r>
          </a:p>
        </p:txBody>
      </p:sp>
      <p:sp>
        <p:nvSpPr>
          <p:cNvPr id="4" name="Slide Number Placeholder 3"/>
          <p:cNvSpPr>
            <a:spLocks noGrp="1"/>
          </p:cNvSpPr>
          <p:nvPr>
            <p:ph type="sldNum" sz="quarter" idx="5"/>
          </p:nvPr>
        </p:nvSpPr>
        <p:spPr/>
        <p:txBody>
          <a:bodyPr/>
          <a:lstStyle/>
          <a:p>
            <a:fld id="{E9971277-EEEE-4BF7-8DCE-0E13776B76CD}" type="slidenum">
              <a:rPr lang="en-US" smtClean="0"/>
              <a:t>8</a:t>
            </a:fld>
            <a:endParaRPr lang="en-US"/>
          </a:p>
        </p:txBody>
      </p:sp>
    </p:spTree>
    <p:extLst>
      <p:ext uri="{BB962C8B-B14F-4D97-AF65-F5344CB8AC3E}">
        <p14:creationId xmlns:p14="http://schemas.microsoft.com/office/powerpoint/2010/main" val="196372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63FA25-E46E-4C1B-9D55-29EA76EF5C8E}" type="datetime1">
              <a:rPr lang="en-US" smtClean="0"/>
              <a:t>1/9/2025</a:t>
            </a:fld>
            <a:endParaRPr lang="en-US"/>
          </a:p>
        </p:txBody>
      </p:sp>
      <p:sp>
        <p:nvSpPr>
          <p:cNvPr id="5" name="Footer Placeholder 4"/>
          <p:cNvSpPr>
            <a:spLocks noGrp="1"/>
          </p:cNvSpPr>
          <p:nvPr>
            <p:ph type="ftr" sz="quarter" idx="11"/>
          </p:nvPr>
        </p:nvSpPr>
        <p:spPr/>
        <p:txBody>
          <a:bodyPr/>
          <a:lstStyle/>
          <a:p>
            <a:r>
              <a:rPr lang="en-US"/>
              <a:t>For Internal Use Only</a:t>
            </a:r>
          </a:p>
        </p:txBody>
      </p:sp>
      <p:sp>
        <p:nvSpPr>
          <p:cNvPr id="6" name="Slide Number Placeholder 5"/>
          <p:cNvSpPr>
            <a:spLocks noGrp="1"/>
          </p:cNvSpPr>
          <p:nvPr>
            <p:ph type="sldNum" sz="quarter" idx="12"/>
          </p:nvPr>
        </p:nvSpPr>
        <p:spPr/>
        <p:txBody>
          <a:bodyPr/>
          <a:lstStyle/>
          <a:p>
            <a:fld id="{73C8E77E-831B-4E27-BD07-EE5F01C84CEA}" type="slidenum">
              <a:rPr lang="en-US" smtClean="0"/>
              <a:t>‹#›</a:t>
            </a:fld>
            <a:endParaRPr lang="en-US"/>
          </a:p>
        </p:txBody>
      </p:sp>
    </p:spTree>
    <p:extLst>
      <p:ext uri="{BB962C8B-B14F-4D97-AF65-F5344CB8AC3E}">
        <p14:creationId xmlns:p14="http://schemas.microsoft.com/office/powerpoint/2010/main" val="4127187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45D0D8-1DE3-4B3E-87C6-1D4E484CEBE0}" type="datetime1">
              <a:rPr lang="en-US" smtClean="0"/>
              <a:t>1/9/2025</a:t>
            </a:fld>
            <a:endParaRPr lang="en-US"/>
          </a:p>
        </p:txBody>
      </p:sp>
      <p:sp>
        <p:nvSpPr>
          <p:cNvPr id="5" name="Footer Placeholder 4"/>
          <p:cNvSpPr>
            <a:spLocks noGrp="1"/>
          </p:cNvSpPr>
          <p:nvPr>
            <p:ph type="ftr" sz="quarter" idx="11"/>
          </p:nvPr>
        </p:nvSpPr>
        <p:spPr/>
        <p:txBody>
          <a:bodyPr/>
          <a:lstStyle/>
          <a:p>
            <a:r>
              <a:rPr lang="en-US"/>
              <a:t>For Internal Use Only</a:t>
            </a:r>
          </a:p>
        </p:txBody>
      </p:sp>
      <p:sp>
        <p:nvSpPr>
          <p:cNvPr id="6" name="Slide Number Placeholder 5"/>
          <p:cNvSpPr>
            <a:spLocks noGrp="1"/>
          </p:cNvSpPr>
          <p:nvPr>
            <p:ph type="sldNum" sz="quarter" idx="12"/>
          </p:nvPr>
        </p:nvSpPr>
        <p:spPr/>
        <p:txBody>
          <a:bodyPr/>
          <a:lstStyle/>
          <a:p>
            <a:fld id="{73C8E77E-831B-4E27-BD07-EE5F01C84CEA}" type="slidenum">
              <a:rPr lang="en-US" smtClean="0"/>
              <a:t>‹#›</a:t>
            </a:fld>
            <a:endParaRPr lang="en-US"/>
          </a:p>
        </p:txBody>
      </p:sp>
    </p:spTree>
    <p:extLst>
      <p:ext uri="{BB962C8B-B14F-4D97-AF65-F5344CB8AC3E}">
        <p14:creationId xmlns:p14="http://schemas.microsoft.com/office/powerpoint/2010/main" val="153426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125DF0-C4DF-4703-A3EB-1DE2F19D46D4}" type="datetime1">
              <a:rPr lang="en-US" smtClean="0"/>
              <a:t>1/9/2025</a:t>
            </a:fld>
            <a:endParaRPr lang="en-US"/>
          </a:p>
        </p:txBody>
      </p:sp>
      <p:sp>
        <p:nvSpPr>
          <p:cNvPr id="5" name="Footer Placeholder 4"/>
          <p:cNvSpPr>
            <a:spLocks noGrp="1"/>
          </p:cNvSpPr>
          <p:nvPr>
            <p:ph type="ftr" sz="quarter" idx="11"/>
          </p:nvPr>
        </p:nvSpPr>
        <p:spPr/>
        <p:txBody>
          <a:bodyPr/>
          <a:lstStyle/>
          <a:p>
            <a:r>
              <a:rPr lang="en-US"/>
              <a:t>For Internal Use Only</a:t>
            </a:r>
          </a:p>
        </p:txBody>
      </p:sp>
      <p:sp>
        <p:nvSpPr>
          <p:cNvPr id="6" name="Slide Number Placeholder 5"/>
          <p:cNvSpPr>
            <a:spLocks noGrp="1"/>
          </p:cNvSpPr>
          <p:nvPr>
            <p:ph type="sldNum" sz="quarter" idx="12"/>
          </p:nvPr>
        </p:nvSpPr>
        <p:spPr/>
        <p:txBody>
          <a:bodyPr/>
          <a:lstStyle/>
          <a:p>
            <a:fld id="{73C8E77E-831B-4E27-BD07-EE5F01C84C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6648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99E34E-281C-4453-82CC-381C8E2B8D63}" type="datetime1">
              <a:rPr lang="en-US" smtClean="0"/>
              <a:t>1/9/2025</a:t>
            </a:fld>
            <a:endParaRPr lang="en-US"/>
          </a:p>
        </p:txBody>
      </p:sp>
      <p:sp>
        <p:nvSpPr>
          <p:cNvPr id="5" name="Footer Placeholder 4"/>
          <p:cNvSpPr>
            <a:spLocks noGrp="1"/>
          </p:cNvSpPr>
          <p:nvPr>
            <p:ph type="ftr" sz="quarter" idx="11"/>
          </p:nvPr>
        </p:nvSpPr>
        <p:spPr/>
        <p:txBody>
          <a:bodyPr/>
          <a:lstStyle/>
          <a:p>
            <a:r>
              <a:rPr lang="en-US"/>
              <a:t>For Internal Use Only</a:t>
            </a:r>
          </a:p>
        </p:txBody>
      </p:sp>
      <p:sp>
        <p:nvSpPr>
          <p:cNvPr id="6" name="Slide Number Placeholder 5"/>
          <p:cNvSpPr>
            <a:spLocks noGrp="1"/>
          </p:cNvSpPr>
          <p:nvPr>
            <p:ph type="sldNum" sz="quarter" idx="12"/>
          </p:nvPr>
        </p:nvSpPr>
        <p:spPr/>
        <p:txBody>
          <a:bodyPr/>
          <a:lstStyle/>
          <a:p>
            <a:fld id="{73C8E77E-831B-4E27-BD07-EE5F01C84CEA}" type="slidenum">
              <a:rPr lang="en-US" smtClean="0"/>
              <a:t>‹#›</a:t>
            </a:fld>
            <a:endParaRPr lang="en-US"/>
          </a:p>
        </p:txBody>
      </p:sp>
    </p:spTree>
    <p:extLst>
      <p:ext uri="{BB962C8B-B14F-4D97-AF65-F5344CB8AC3E}">
        <p14:creationId xmlns:p14="http://schemas.microsoft.com/office/powerpoint/2010/main" val="2020062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15751-494C-4E1D-A0CE-22F53D0CCCF6}" type="datetime1">
              <a:rPr lang="en-US" smtClean="0"/>
              <a:t>1/9/2025</a:t>
            </a:fld>
            <a:endParaRPr lang="en-US"/>
          </a:p>
        </p:txBody>
      </p:sp>
      <p:sp>
        <p:nvSpPr>
          <p:cNvPr id="5" name="Footer Placeholder 4"/>
          <p:cNvSpPr>
            <a:spLocks noGrp="1"/>
          </p:cNvSpPr>
          <p:nvPr>
            <p:ph type="ftr" sz="quarter" idx="11"/>
          </p:nvPr>
        </p:nvSpPr>
        <p:spPr/>
        <p:txBody>
          <a:bodyPr/>
          <a:lstStyle/>
          <a:p>
            <a:r>
              <a:rPr lang="en-US"/>
              <a:t>For Internal Use Only</a:t>
            </a:r>
          </a:p>
        </p:txBody>
      </p:sp>
      <p:sp>
        <p:nvSpPr>
          <p:cNvPr id="6" name="Slide Number Placeholder 5"/>
          <p:cNvSpPr>
            <a:spLocks noGrp="1"/>
          </p:cNvSpPr>
          <p:nvPr>
            <p:ph type="sldNum" sz="quarter" idx="12"/>
          </p:nvPr>
        </p:nvSpPr>
        <p:spPr/>
        <p:txBody>
          <a:bodyPr/>
          <a:lstStyle/>
          <a:p>
            <a:fld id="{73C8E77E-831B-4E27-BD07-EE5F01C84C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8352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223420-DAFC-4941-A062-6C1FFD7D3D96}" type="datetime1">
              <a:rPr lang="en-US" smtClean="0"/>
              <a:t>1/9/2025</a:t>
            </a:fld>
            <a:endParaRPr lang="en-US"/>
          </a:p>
        </p:txBody>
      </p:sp>
      <p:sp>
        <p:nvSpPr>
          <p:cNvPr id="5" name="Footer Placeholder 4"/>
          <p:cNvSpPr>
            <a:spLocks noGrp="1"/>
          </p:cNvSpPr>
          <p:nvPr>
            <p:ph type="ftr" sz="quarter" idx="11"/>
          </p:nvPr>
        </p:nvSpPr>
        <p:spPr/>
        <p:txBody>
          <a:bodyPr/>
          <a:lstStyle/>
          <a:p>
            <a:r>
              <a:rPr lang="en-US"/>
              <a:t>For Internal Use Only</a:t>
            </a:r>
          </a:p>
        </p:txBody>
      </p:sp>
      <p:sp>
        <p:nvSpPr>
          <p:cNvPr id="6" name="Slide Number Placeholder 5"/>
          <p:cNvSpPr>
            <a:spLocks noGrp="1"/>
          </p:cNvSpPr>
          <p:nvPr>
            <p:ph type="sldNum" sz="quarter" idx="12"/>
          </p:nvPr>
        </p:nvSpPr>
        <p:spPr/>
        <p:txBody>
          <a:bodyPr/>
          <a:lstStyle/>
          <a:p>
            <a:fld id="{73C8E77E-831B-4E27-BD07-EE5F01C84CEA}" type="slidenum">
              <a:rPr lang="en-US" smtClean="0"/>
              <a:t>‹#›</a:t>
            </a:fld>
            <a:endParaRPr lang="en-US"/>
          </a:p>
        </p:txBody>
      </p:sp>
    </p:spTree>
    <p:extLst>
      <p:ext uri="{BB962C8B-B14F-4D97-AF65-F5344CB8AC3E}">
        <p14:creationId xmlns:p14="http://schemas.microsoft.com/office/powerpoint/2010/main" val="3164019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DC045B-7C86-467B-866A-D701BFA3367C}" type="datetime1">
              <a:rPr lang="en-US" smtClean="0"/>
              <a:t>1/9/2025</a:t>
            </a:fld>
            <a:endParaRPr lang="en-US"/>
          </a:p>
        </p:txBody>
      </p:sp>
      <p:sp>
        <p:nvSpPr>
          <p:cNvPr id="5" name="Footer Placeholder 4"/>
          <p:cNvSpPr>
            <a:spLocks noGrp="1"/>
          </p:cNvSpPr>
          <p:nvPr>
            <p:ph type="ftr" sz="quarter" idx="11"/>
          </p:nvPr>
        </p:nvSpPr>
        <p:spPr/>
        <p:txBody>
          <a:bodyPr/>
          <a:lstStyle/>
          <a:p>
            <a:r>
              <a:rPr lang="en-US"/>
              <a:t>For Internal Use Only</a:t>
            </a:r>
          </a:p>
        </p:txBody>
      </p:sp>
      <p:sp>
        <p:nvSpPr>
          <p:cNvPr id="6" name="Slide Number Placeholder 5"/>
          <p:cNvSpPr>
            <a:spLocks noGrp="1"/>
          </p:cNvSpPr>
          <p:nvPr>
            <p:ph type="sldNum" sz="quarter" idx="12"/>
          </p:nvPr>
        </p:nvSpPr>
        <p:spPr/>
        <p:txBody>
          <a:bodyPr/>
          <a:lstStyle/>
          <a:p>
            <a:fld id="{73C8E77E-831B-4E27-BD07-EE5F01C84CEA}" type="slidenum">
              <a:rPr lang="en-US" smtClean="0"/>
              <a:t>‹#›</a:t>
            </a:fld>
            <a:endParaRPr lang="en-US"/>
          </a:p>
        </p:txBody>
      </p:sp>
    </p:spTree>
    <p:extLst>
      <p:ext uri="{BB962C8B-B14F-4D97-AF65-F5344CB8AC3E}">
        <p14:creationId xmlns:p14="http://schemas.microsoft.com/office/powerpoint/2010/main" val="166458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98EB16-3F58-47EE-B1A7-6593AA776081}" type="datetime1">
              <a:rPr lang="en-US" smtClean="0"/>
              <a:t>1/9/2025</a:t>
            </a:fld>
            <a:endParaRPr lang="en-US"/>
          </a:p>
        </p:txBody>
      </p:sp>
      <p:sp>
        <p:nvSpPr>
          <p:cNvPr id="5" name="Footer Placeholder 4"/>
          <p:cNvSpPr>
            <a:spLocks noGrp="1"/>
          </p:cNvSpPr>
          <p:nvPr>
            <p:ph type="ftr" sz="quarter" idx="11"/>
          </p:nvPr>
        </p:nvSpPr>
        <p:spPr/>
        <p:txBody>
          <a:bodyPr/>
          <a:lstStyle/>
          <a:p>
            <a:r>
              <a:rPr lang="en-US"/>
              <a:t>For Internal Use Only</a:t>
            </a:r>
          </a:p>
        </p:txBody>
      </p:sp>
      <p:sp>
        <p:nvSpPr>
          <p:cNvPr id="6" name="Slide Number Placeholder 5"/>
          <p:cNvSpPr>
            <a:spLocks noGrp="1"/>
          </p:cNvSpPr>
          <p:nvPr>
            <p:ph type="sldNum" sz="quarter" idx="12"/>
          </p:nvPr>
        </p:nvSpPr>
        <p:spPr/>
        <p:txBody>
          <a:bodyPr/>
          <a:lstStyle/>
          <a:p>
            <a:fld id="{73C8E77E-831B-4E27-BD07-EE5F01C84CEA}" type="slidenum">
              <a:rPr lang="en-US" smtClean="0"/>
              <a:t>‹#›</a:t>
            </a:fld>
            <a:endParaRPr lang="en-US"/>
          </a:p>
        </p:txBody>
      </p:sp>
    </p:spTree>
    <p:extLst>
      <p:ext uri="{BB962C8B-B14F-4D97-AF65-F5344CB8AC3E}">
        <p14:creationId xmlns:p14="http://schemas.microsoft.com/office/powerpoint/2010/main" val="207958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C07E78-C3E5-4E38-9ACC-89606B8BDFFD}" type="datetime1">
              <a:rPr lang="en-US" smtClean="0"/>
              <a:t>1/9/2025</a:t>
            </a:fld>
            <a:endParaRPr lang="en-US"/>
          </a:p>
        </p:txBody>
      </p:sp>
      <p:sp>
        <p:nvSpPr>
          <p:cNvPr id="5" name="Footer Placeholder 4"/>
          <p:cNvSpPr>
            <a:spLocks noGrp="1"/>
          </p:cNvSpPr>
          <p:nvPr>
            <p:ph type="ftr" sz="quarter" idx="11"/>
          </p:nvPr>
        </p:nvSpPr>
        <p:spPr/>
        <p:txBody>
          <a:bodyPr/>
          <a:lstStyle/>
          <a:p>
            <a:r>
              <a:rPr lang="en-US"/>
              <a:t>For Internal Use Only</a:t>
            </a:r>
          </a:p>
        </p:txBody>
      </p:sp>
      <p:sp>
        <p:nvSpPr>
          <p:cNvPr id="6" name="Slide Number Placeholder 5"/>
          <p:cNvSpPr>
            <a:spLocks noGrp="1"/>
          </p:cNvSpPr>
          <p:nvPr>
            <p:ph type="sldNum" sz="quarter" idx="12"/>
          </p:nvPr>
        </p:nvSpPr>
        <p:spPr/>
        <p:txBody>
          <a:bodyPr/>
          <a:lstStyle/>
          <a:p>
            <a:fld id="{73C8E77E-831B-4E27-BD07-EE5F01C84CEA}" type="slidenum">
              <a:rPr lang="en-US" smtClean="0"/>
              <a:t>‹#›</a:t>
            </a:fld>
            <a:endParaRPr lang="en-US"/>
          </a:p>
        </p:txBody>
      </p:sp>
    </p:spTree>
    <p:extLst>
      <p:ext uri="{BB962C8B-B14F-4D97-AF65-F5344CB8AC3E}">
        <p14:creationId xmlns:p14="http://schemas.microsoft.com/office/powerpoint/2010/main" val="2683354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B3B6F0-219B-40B8-B210-00EACA46C1BE}" type="datetime1">
              <a:rPr lang="en-US" smtClean="0"/>
              <a:t>1/9/2025</a:t>
            </a:fld>
            <a:endParaRPr lang="en-US"/>
          </a:p>
        </p:txBody>
      </p:sp>
      <p:sp>
        <p:nvSpPr>
          <p:cNvPr id="5" name="Footer Placeholder 4"/>
          <p:cNvSpPr>
            <a:spLocks noGrp="1"/>
          </p:cNvSpPr>
          <p:nvPr>
            <p:ph type="ftr" sz="quarter" idx="11"/>
          </p:nvPr>
        </p:nvSpPr>
        <p:spPr/>
        <p:txBody>
          <a:bodyPr/>
          <a:lstStyle/>
          <a:p>
            <a:r>
              <a:rPr lang="en-US"/>
              <a:t>For Internal Use Only</a:t>
            </a:r>
          </a:p>
        </p:txBody>
      </p:sp>
      <p:sp>
        <p:nvSpPr>
          <p:cNvPr id="6" name="Slide Number Placeholder 5"/>
          <p:cNvSpPr>
            <a:spLocks noGrp="1"/>
          </p:cNvSpPr>
          <p:nvPr>
            <p:ph type="sldNum" sz="quarter" idx="12"/>
          </p:nvPr>
        </p:nvSpPr>
        <p:spPr/>
        <p:txBody>
          <a:bodyPr/>
          <a:lstStyle/>
          <a:p>
            <a:fld id="{73C8E77E-831B-4E27-BD07-EE5F01C84CEA}" type="slidenum">
              <a:rPr lang="en-US" smtClean="0"/>
              <a:t>‹#›</a:t>
            </a:fld>
            <a:endParaRPr lang="en-US"/>
          </a:p>
        </p:txBody>
      </p:sp>
    </p:spTree>
    <p:extLst>
      <p:ext uri="{BB962C8B-B14F-4D97-AF65-F5344CB8AC3E}">
        <p14:creationId xmlns:p14="http://schemas.microsoft.com/office/powerpoint/2010/main" val="5723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0EC52E-0BAA-45F8-A508-364008B93F1C}" type="datetime1">
              <a:rPr lang="en-US" smtClean="0"/>
              <a:t>1/9/2025</a:t>
            </a:fld>
            <a:endParaRPr lang="en-US"/>
          </a:p>
        </p:txBody>
      </p:sp>
      <p:sp>
        <p:nvSpPr>
          <p:cNvPr id="6" name="Footer Placeholder 5"/>
          <p:cNvSpPr>
            <a:spLocks noGrp="1"/>
          </p:cNvSpPr>
          <p:nvPr>
            <p:ph type="ftr" sz="quarter" idx="11"/>
          </p:nvPr>
        </p:nvSpPr>
        <p:spPr/>
        <p:txBody>
          <a:bodyPr/>
          <a:lstStyle/>
          <a:p>
            <a:r>
              <a:rPr lang="en-US"/>
              <a:t>For Internal Use Only</a:t>
            </a:r>
          </a:p>
        </p:txBody>
      </p:sp>
      <p:sp>
        <p:nvSpPr>
          <p:cNvPr id="7" name="Slide Number Placeholder 6"/>
          <p:cNvSpPr>
            <a:spLocks noGrp="1"/>
          </p:cNvSpPr>
          <p:nvPr>
            <p:ph type="sldNum" sz="quarter" idx="12"/>
          </p:nvPr>
        </p:nvSpPr>
        <p:spPr/>
        <p:txBody>
          <a:bodyPr/>
          <a:lstStyle/>
          <a:p>
            <a:fld id="{73C8E77E-831B-4E27-BD07-EE5F01C84CEA}" type="slidenum">
              <a:rPr lang="en-US" smtClean="0"/>
              <a:t>‹#›</a:t>
            </a:fld>
            <a:endParaRPr lang="en-US"/>
          </a:p>
        </p:txBody>
      </p:sp>
    </p:spTree>
    <p:extLst>
      <p:ext uri="{BB962C8B-B14F-4D97-AF65-F5344CB8AC3E}">
        <p14:creationId xmlns:p14="http://schemas.microsoft.com/office/powerpoint/2010/main" val="8399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D4FA1-1B98-4865-845D-77AC58FB246A}" type="datetime1">
              <a:rPr lang="en-US" smtClean="0"/>
              <a:t>1/9/2025</a:t>
            </a:fld>
            <a:endParaRPr lang="en-US"/>
          </a:p>
        </p:txBody>
      </p:sp>
      <p:sp>
        <p:nvSpPr>
          <p:cNvPr id="8" name="Footer Placeholder 7"/>
          <p:cNvSpPr>
            <a:spLocks noGrp="1"/>
          </p:cNvSpPr>
          <p:nvPr>
            <p:ph type="ftr" sz="quarter" idx="11"/>
          </p:nvPr>
        </p:nvSpPr>
        <p:spPr/>
        <p:txBody>
          <a:bodyPr/>
          <a:lstStyle/>
          <a:p>
            <a:r>
              <a:rPr lang="en-US"/>
              <a:t>For Internal Use Only</a:t>
            </a:r>
          </a:p>
        </p:txBody>
      </p:sp>
      <p:sp>
        <p:nvSpPr>
          <p:cNvPr id="9" name="Slide Number Placeholder 8"/>
          <p:cNvSpPr>
            <a:spLocks noGrp="1"/>
          </p:cNvSpPr>
          <p:nvPr>
            <p:ph type="sldNum" sz="quarter" idx="12"/>
          </p:nvPr>
        </p:nvSpPr>
        <p:spPr/>
        <p:txBody>
          <a:bodyPr/>
          <a:lstStyle/>
          <a:p>
            <a:fld id="{73C8E77E-831B-4E27-BD07-EE5F01C84CEA}" type="slidenum">
              <a:rPr lang="en-US" smtClean="0"/>
              <a:t>‹#›</a:t>
            </a:fld>
            <a:endParaRPr lang="en-US"/>
          </a:p>
        </p:txBody>
      </p:sp>
    </p:spTree>
    <p:extLst>
      <p:ext uri="{BB962C8B-B14F-4D97-AF65-F5344CB8AC3E}">
        <p14:creationId xmlns:p14="http://schemas.microsoft.com/office/powerpoint/2010/main" val="136677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632F46-8CF9-4DC4-8625-BE0AF9856033}" type="datetime1">
              <a:rPr lang="en-US" smtClean="0"/>
              <a:t>1/9/2025</a:t>
            </a:fld>
            <a:endParaRPr lang="en-US"/>
          </a:p>
        </p:txBody>
      </p:sp>
      <p:sp>
        <p:nvSpPr>
          <p:cNvPr id="4" name="Footer Placeholder 3"/>
          <p:cNvSpPr>
            <a:spLocks noGrp="1"/>
          </p:cNvSpPr>
          <p:nvPr>
            <p:ph type="ftr" sz="quarter" idx="11"/>
          </p:nvPr>
        </p:nvSpPr>
        <p:spPr/>
        <p:txBody>
          <a:bodyPr/>
          <a:lstStyle/>
          <a:p>
            <a:r>
              <a:rPr lang="en-US"/>
              <a:t>For Internal Use Only</a:t>
            </a:r>
          </a:p>
        </p:txBody>
      </p:sp>
      <p:sp>
        <p:nvSpPr>
          <p:cNvPr id="5" name="Slide Number Placeholder 4"/>
          <p:cNvSpPr>
            <a:spLocks noGrp="1"/>
          </p:cNvSpPr>
          <p:nvPr>
            <p:ph type="sldNum" sz="quarter" idx="12"/>
          </p:nvPr>
        </p:nvSpPr>
        <p:spPr/>
        <p:txBody>
          <a:bodyPr/>
          <a:lstStyle/>
          <a:p>
            <a:fld id="{73C8E77E-831B-4E27-BD07-EE5F01C84CEA}" type="slidenum">
              <a:rPr lang="en-US" smtClean="0"/>
              <a:t>‹#›</a:t>
            </a:fld>
            <a:endParaRPr lang="en-US"/>
          </a:p>
        </p:txBody>
      </p:sp>
    </p:spTree>
    <p:extLst>
      <p:ext uri="{BB962C8B-B14F-4D97-AF65-F5344CB8AC3E}">
        <p14:creationId xmlns:p14="http://schemas.microsoft.com/office/powerpoint/2010/main" val="94776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A26F2-4369-4922-8330-78DC059F0AF3}" type="datetime1">
              <a:rPr lang="en-US" smtClean="0"/>
              <a:t>1/9/2025</a:t>
            </a:fld>
            <a:endParaRPr lang="en-US"/>
          </a:p>
        </p:txBody>
      </p:sp>
      <p:sp>
        <p:nvSpPr>
          <p:cNvPr id="3" name="Footer Placeholder 2"/>
          <p:cNvSpPr>
            <a:spLocks noGrp="1"/>
          </p:cNvSpPr>
          <p:nvPr>
            <p:ph type="ftr" sz="quarter" idx="11"/>
          </p:nvPr>
        </p:nvSpPr>
        <p:spPr/>
        <p:txBody>
          <a:bodyPr/>
          <a:lstStyle/>
          <a:p>
            <a:r>
              <a:rPr lang="en-US"/>
              <a:t>For Internal Use Only</a:t>
            </a:r>
          </a:p>
        </p:txBody>
      </p:sp>
      <p:sp>
        <p:nvSpPr>
          <p:cNvPr id="4" name="Slide Number Placeholder 3"/>
          <p:cNvSpPr>
            <a:spLocks noGrp="1"/>
          </p:cNvSpPr>
          <p:nvPr>
            <p:ph type="sldNum" sz="quarter" idx="12"/>
          </p:nvPr>
        </p:nvSpPr>
        <p:spPr/>
        <p:txBody>
          <a:bodyPr/>
          <a:lstStyle/>
          <a:p>
            <a:fld id="{73C8E77E-831B-4E27-BD07-EE5F01C84CEA}" type="slidenum">
              <a:rPr lang="en-US" smtClean="0"/>
              <a:t>‹#›</a:t>
            </a:fld>
            <a:endParaRPr lang="en-US"/>
          </a:p>
        </p:txBody>
      </p:sp>
    </p:spTree>
    <p:extLst>
      <p:ext uri="{BB962C8B-B14F-4D97-AF65-F5344CB8AC3E}">
        <p14:creationId xmlns:p14="http://schemas.microsoft.com/office/powerpoint/2010/main" val="2552809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D7C49A-E387-41E9-B813-EECFB12E78DB}" type="datetime1">
              <a:rPr lang="en-US" smtClean="0"/>
              <a:t>1/9/2025</a:t>
            </a:fld>
            <a:endParaRPr lang="en-US"/>
          </a:p>
        </p:txBody>
      </p:sp>
      <p:sp>
        <p:nvSpPr>
          <p:cNvPr id="6" name="Footer Placeholder 5"/>
          <p:cNvSpPr>
            <a:spLocks noGrp="1"/>
          </p:cNvSpPr>
          <p:nvPr>
            <p:ph type="ftr" sz="quarter" idx="11"/>
          </p:nvPr>
        </p:nvSpPr>
        <p:spPr/>
        <p:txBody>
          <a:bodyPr/>
          <a:lstStyle/>
          <a:p>
            <a:r>
              <a:rPr lang="en-US"/>
              <a:t>For Internal Use Only</a:t>
            </a:r>
          </a:p>
        </p:txBody>
      </p:sp>
      <p:sp>
        <p:nvSpPr>
          <p:cNvPr id="7" name="Slide Number Placeholder 6"/>
          <p:cNvSpPr>
            <a:spLocks noGrp="1"/>
          </p:cNvSpPr>
          <p:nvPr>
            <p:ph type="sldNum" sz="quarter" idx="12"/>
          </p:nvPr>
        </p:nvSpPr>
        <p:spPr/>
        <p:txBody>
          <a:bodyPr/>
          <a:lstStyle/>
          <a:p>
            <a:fld id="{73C8E77E-831B-4E27-BD07-EE5F01C84CEA}" type="slidenum">
              <a:rPr lang="en-US" smtClean="0"/>
              <a:t>‹#›</a:t>
            </a:fld>
            <a:endParaRPr lang="en-US"/>
          </a:p>
        </p:txBody>
      </p:sp>
    </p:spTree>
    <p:extLst>
      <p:ext uri="{BB962C8B-B14F-4D97-AF65-F5344CB8AC3E}">
        <p14:creationId xmlns:p14="http://schemas.microsoft.com/office/powerpoint/2010/main" val="18330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For Internal Use Only</a:t>
            </a:r>
          </a:p>
        </p:txBody>
      </p:sp>
      <p:sp>
        <p:nvSpPr>
          <p:cNvPr id="7" name="Slide Number Placeholder 6"/>
          <p:cNvSpPr>
            <a:spLocks noGrp="1"/>
          </p:cNvSpPr>
          <p:nvPr>
            <p:ph type="sldNum" sz="quarter" idx="12"/>
          </p:nvPr>
        </p:nvSpPr>
        <p:spPr/>
        <p:txBody>
          <a:bodyPr/>
          <a:lstStyle/>
          <a:p>
            <a:fld id="{73C8E77E-831B-4E27-BD07-EE5F01C84CEA}" type="slidenum">
              <a:rPr lang="en-US" smtClean="0"/>
              <a:t>‹#›</a:t>
            </a:fld>
            <a:endParaRPr lang="en-US"/>
          </a:p>
        </p:txBody>
      </p:sp>
      <p:sp>
        <p:nvSpPr>
          <p:cNvPr id="5" name="Date Placeholder 4"/>
          <p:cNvSpPr>
            <a:spLocks noGrp="1"/>
          </p:cNvSpPr>
          <p:nvPr>
            <p:ph type="dt" sz="half" idx="10"/>
          </p:nvPr>
        </p:nvSpPr>
        <p:spPr/>
        <p:txBody>
          <a:bodyPr/>
          <a:lstStyle/>
          <a:p>
            <a:fld id="{1FA3FD0F-443E-4D33-8463-B98767F0BC0E}" type="datetime1">
              <a:rPr lang="en-US" smtClean="0"/>
              <a:t>1/9/2025</a:t>
            </a:fld>
            <a:endParaRPr lang="en-US"/>
          </a:p>
        </p:txBody>
      </p:sp>
    </p:spTree>
    <p:extLst>
      <p:ext uri="{BB962C8B-B14F-4D97-AF65-F5344CB8AC3E}">
        <p14:creationId xmlns:p14="http://schemas.microsoft.com/office/powerpoint/2010/main" val="273682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158C1D-FAB2-45C3-8EE5-837A5D6AF021}" type="datetime1">
              <a:rPr lang="en-US" smtClean="0"/>
              <a:t>1/9/2025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For Internal Use Only</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3C8E77E-831B-4E27-BD07-EE5F01C84CEA}" type="slidenum">
              <a:rPr lang="en-US" smtClean="0"/>
              <a:t>‹#›</a:t>
            </a:fld>
            <a:endParaRPr lang="en-US"/>
          </a:p>
        </p:txBody>
      </p:sp>
    </p:spTree>
    <p:extLst>
      <p:ext uri="{BB962C8B-B14F-4D97-AF65-F5344CB8AC3E}">
        <p14:creationId xmlns:p14="http://schemas.microsoft.com/office/powerpoint/2010/main" val="38788941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sconte@comelectrical.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1_DC33BF9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106_6D15E57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08_8A3B13F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5_7BFBCBEC.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orm.jotform.com/243544124042042" TargetMode="External"/><Relationship Id="rId2" Type="http://schemas.microsoft.com/office/2018/10/relationships/comments" Target="../comments/modernComment_10B_EE8F778E.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5B39-7BA3-AE23-2468-B5D306429C48}"/>
              </a:ext>
            </a:extLst>
          </p:cNvPr>
          <p:cNvSpPr>
            <a:spLocks noGrp="1"/>
          </p:cNvSpPr>
          <p:nvPr>
            <p:ph type="ctrTitle"/>
          </p:nvPr>
        </p:nvSpPr>
        <p:spPr/>
        <p:txBody>
          <a:bodyPr/>
          <a:lstStyle/>
          <a:p>
            <a:r>
              <a:rPr lang="en-US" sz="4400" dirty="0" err="1">
                <a:solidFill>
                  <a:srgbClr val="0193CF"/>
                </a:solidFill>
              </a:rPr>
              <a:t>MassCEC</a:t>
            </a:r>
            <a:r>
              <a:rPr lang="en-US" sz="4400" dirty="0">
                <a:solidFill>
                  <a:srgbClr val="0193CF"/>
                </a:solidFill>
              </a:rPr>
              <a:t> On-Street Charging Solutions Program</a:t>
            </a:r>
          </a:p>
        </p:txBody>
      </p:sp>
      <p:pic>
        <p:nvPicPr>
          <p:cNvPr id="1026" name="Picture 2" descr="Commonwealth Electrical Technologies">
            <a:extLst>
              <a:ext uri="{FF2B5EF4-FFF2-40B4-BE49-F238E27FC236}">
                <a16:creationId xmlns:a16="http://schemas.microsoft.com/office/drawing/2014/main" id="{1AB9D877-68FD-EFF8-CCF1-FC6124C8C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213" y="536702"/>
            <a:ext cx="5297574" cy="1173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11A594-91A2-0519-3220-F01A51CE5D6F}"/>
              </a:ext>
            </a:extLst>
          </p:cNvPr>
          <p:cNvSpPr txBox="1"/>
          <p:nvPr/>
        </p:nvSpPr>
        <p:spPr>
          <a:xfrm>
            <a:off x="4808481" y="4237270"/>
            <a:ext cx="2575035" cy="461665"/>
          </a:xfrm>
          <a:prstGeom prst="rect">
            <a:avLst/>
          </a:prstGeom>
          <a:noFill/>
        </p:spPr>
        <p:txBody>
          <a:bodyPr wrap="square" rtlCol="0">
            <a:spAutoFit/>
          </a:bodyPr>
          <a:lstStyle/>
          <a:p>
            <a:pPr algn="ctr"/>
            <a:r>
              <a:rPr lang="en-US" sz="2400" dirty="0">
                <a:solidFill>
                  <a:schemeClr val="bg2">
                    <a:lumMod val="50000"/>
                  </a:schemeClr>
                </a:solidFill>
              </a:rPr>
              <a:t>Webinar</a:t>
            </a:r>
          </a:p>
        </p:txBody>
      </p:sp>
    </p:spTree>
    <p:extLst>
      <p:ext uri="{BB962C8B-B14F-4D97-AF65-F5344CB8AC3E}">
        <p14:creationId xmlns:p14="http://schemas.microsoft.com/office/powerpoint/2010/main" val="3421471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BDFF-DF4D-F145-8107-D2875F93762D}"/>
              </a:ext>
            </a:extLst>
          </p:cNvPr>
          <p:cNvSpPr>
            <a:spLocks noGrp="1"/>
          </p:cNvSpPr>
          <p:nvPr>
            <p:ph type="title"/>
          </p:nvPr>
        </p:nvSpPr>
        <p:spPr>
          <a:xfrm>
            <a:off x="677334" y="609600"/>
            <a:ext cx="8596668" cy="777766"/>
          </a:xfrm>
        </p:spPr>
        <p:txBody>
          <a:bodyPr/>
          <a:lstStyle/>
          <a:p>
            <a:r>
              <a:rPr lang="en-US" dirty="0"/>
              <a:t>Final Thoughts </a:t>
            </a:r>
          </a:p>
        </p:txBody>
      </p:sp>
      <p:sp>
        <p:nvSpPr>
          <p:cNvPr id="3" name="Content Placeholder 2">
            <a:extLst>
              <a:ext uri="{FF2B5EF4-FFF2-40B4-BE49-F238E27FC236}">
                <a16:creationId xmlns:a16="http://schemas.microsoft.com/office/drawing/2014/main" id="{30E9ED29-2035-2742-0111-214D264F739E}"/>
              </a:ext>
            </a:extLst>
          </p:cNvPr>
          <p:cNvSpPr>
            <a:spLocks noGrp="1"/>
          </p:cNvSpPr>
          <p:nvPr>
            <p:ph idx="1"/>
          </p:nvPr>
        </p:nvSpPr>
        <p:spPr>
          <a:xfrm>
            <a:off x="677334" y="1492469"/>
            <a:ext cx="9076266" cy="4548893"/>
          </a:xfrm>
        </p:spPr>
        <p:txBody>
          <a:bodyPr>
            <a:normAutofit/>
          </a:bodyPr>
          <a:lstStyle/>
          <a:p>
            <a:r>
              <a:rPr lang="en-US" sz="2400" dirty="0"/>
              <a:t>Terrific opportunity, but we are on an aggressive timeline that we need your help to meet!</a:t>
            </a:r>
            <a:endParaRPr lang="en-US" sz="2000" dirty="0"/>
          </a:p>
          <a:p>
            <a:r>
              <a:rPr lang="en-US" sz="2400" dirty="0"/>
              <a:t>Very collaborative process with heavy community engagement</a:t>
            </a:r>
          </a:p>
          <a:p>
            <a:r>
              <a:rPr lang="en-US" sz="2400" dirty="0"/>
              <a:t>Ideal communities</a:t>
            </a:r>
            <a:endParaRPr lang="en-US" sz="2200" dirty="0"/>
          </a:p>
          <a:p>
            <a:pPr lvl="1"/>
            <a:r>
              <a:rPr lang="en-US" sz="2000" dirty="0"/>
              <a:t>Low Income / Disadvantaged Communities</a:t>
            </a:r>
          </a:p>
          <a:p>
            <a:pPr lvl="1"/>
            <a:r>
              <a:rPr lang="en-US" sz="2000" dirty="0"/>
              <a:t>Large renter population, lots of on-street parking</a:t>
            </a:r>
          </a:p>
          <a:p>
            <a:r>
              <a:rPr lang="en-US" sz="2400" dirty="0"/>
              <a:t>If you are not selected for Implementation, you may still be selected for a Feasibility Study</a:t>
            </a:r>
          </a:p>
        </p:txBody>
      </p:sp>
    </p:spTree>
    <p:extLst>
      <p:ext uri="{BB962C8B-B14F-4D97-AF65-F5344CB8AC3E}">
        <p14:creationId xmlns:p14="http://schemas.microsoft.com/office/powerpoint/2010/main" val="1329306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FF8B1-0D55-7DC4-AC0A-C5ABB34F00DB}"/>
              </a:ext>
            </a:extLst>
          </p:cNvPr>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1783112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7896-DD8E-FAFE-F643-C8AC6FA6B033}"/>
              </a:ext>
            </a:extLst>
          </p:cNvPr>
          <p:cNvSpPr>
            <a:spLocks noGrp="1"/>
          </p:cNvSpPr>
          <p:nvPr>
            <p:ph type="title"/>
          </p:nvPr>
        </p:nvSpPr>
        <p:spPr>
          <a:xfrm>
            <a:off x="677334" y="609600"/>
            <a:ext cx="8596668" cy="770965"/>
          </a:xfrm>
        </p:spPr>
        <p:txBody>
          <a:bodyPr/>
          <a:lstStyle/>
          <a:p>
            <a:r>
              <a:rPr lang="en-US" dirty="0"/>
              <a:t>Contact</a:t>
            </a:r>
          </a:p>
        </p:txBody>
      </p:sp>
      <p:sp>
        <p:nvSpPr>
          <p:cNvPr id="3" name="Content Placeholder 2">
            <a:extLst>
              <a:ext uri="{FF2B5EF4-FFF2-40B4-BE49-F238E27FC236}">
                <a16:creationId xmlns:a16="http://schemas.microsoft.com/office/drawing/2014/main" id="{C33EA401-4D03-80C9-3F78-F568BC1C19E5}"/>
              </a:ext>
            </a:extLst>
          </p:cNvPr>
          <p:cNvSpPr>
            <a:spLocks noGrp="1"/>
          </p:cNvSpPr>
          <p:nvPr>
            <p:ph idx="1"/>
          </p:nvPr>
        </p:nvSpPr>
        <p:spPr>
          <a:xfrm>
            <a:off x="1147481" y="1766142"/>
            <a:ext cx="7893437" cy="3880773"/>
          </a:xfrm>
        </p:spPr>
        <p:txBody>
          <a:bodyPr>
            <a:normAutofit/>
          </a:bodyPr>
          <a:lstStyle/>
          <a:p>
            <a:pPr marL="0" indent="0">
              <a:buNone/>
            </a:pPr>
            <a:r>
              <a:rPr lang="en-US" sz="2000" dirty="0"/>
              <a:t>Steven Conte</a:t>
            </a:r>
          </a:p>
          <a:p>
            <a:pPr marL="0" indent="0">
              <a:buNone/>
            </a:pPr>
            <a:r>
              <a:rPr lang="en-US" sz="2000" dirty="0"/>
              <a:t>On-Street Program Manager, CET</a:t>
            </a:r>
          </a:p>
          <a:p>
            <a:pPr marL="0" indent="0">
              <a:buNone/>
            </a:pPr>
            <a:r>
              <a:rPr lang="en-US" sz="2000" dirty="0">
                <a:hlinkClick r:id="rId2"/>
              </a:rPr>
              <a:t>sconte@comelectrical.com</a:t>
            </a:r>
            <a:endParaRPr lang="en-US" sz="2000" dirty="0"/>
          </a:p>
          <a:p>
            <a:pPr marL="0" indent="0">
              <a:buNone/>
            </a:pPr>
            <a:r>
              <a:rPr lang="en-US" sz="2000" dirty="0"/>
              <a:t>401-484-2853</a:t>
            </a:r>
          </a:p>
        </p:txBody>
      </p:sp>
    </p:spTree>
    <p:extLst>
      <p:ext uri="{BB962C8B-B14F-4D97-AF65-F5344CB8AC3E}">
        <p14:creationId xmlns:p14="http://schemas.microsoft.com/office/powerpoint/2010/main" val="348228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BE56B-F584-6E15-EC91-4D8048FC13FF}"/>
              </a:ext>
            </a:extLst>
          </p:cNvPr>
          <p:cNvSpPr>
            <a:spLocks noGrp="1"/>
          </p:cNvSpPr>
          <p:nvPr>
            <p:ph type="title"/>
          </p:nvPr>
        </p:nvSpPr>
        <p:spPr/>
        <p:txBody>
          <a:bodyPr/>
          <a:lstStyle/>
          <a:p>
            <a:r>
              <a:rPr lang="en-US" dirty="0"/>
              <a:t>Thank you!</a:t>
            </a:r>
          </a:p>
        </p:txBody>
      </p:sp>
      <p:pic>
        <p:nvPicPr>
          <p:cNvPr id="3" name="Picture 2" descr="A black background with blue and green text&#10;&#10;Description automatically generated">
            <a:extLst>
              <a:ext uri="{FF2B5EF4-FFF2-40B4-BE49-F238E27FC236}">
                <a16:creationId xmlns:a16="http://schemas.microsoft.com/office/drawing/2014/main" id="{A4609951-4680-13F8-73F5-9B21F681B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482" y="5649014"/>
            <a:ext cx="2489879" cy="755625"/>
          </a:xfrm>
          <a:prstGeom prst="rect">
            <a:avLst/>
          </a:prstGeom>
        </p:spPr>
      </p:pic>
      <p:pic>
        <p:nvPicPr>
          <p:cNvPr id="4" name="Picture 3" descr="A close up of a logo&#10;&#10;Description automatically generated">
            <a:extLst>
              <a:ext uri="{FF2B5EF4-FFF2-40B4-BE49-F238E27FC236}">
                <a16:creationId xmlns:a16="http://schemas.microsoft.com/office/drawing/2014/main" id="{59B42F05-5D35-133B-505E-9CAB050DD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971" y="5712109"/>
            <a:ext cx="2489879" cy="629433"/>
          </a:xfrm>
          <a:prstGeom prst="rect">
            <a:avLst/>
          </a:prstGeom>
        </p:spPr>
      </p:pic>
      <p:pic>
        <p:nvPicPr>
          <p:cNvPr id="5" name="Picture 2" descr="FLO | CALeVIP">
            <a:extLst>
              <a:ext uri="{FF2B5EF4-FFF2-40B4-BE49-F238E27FC236}">
                <a16:creationId xmlns:a16="http://schemas.microsoft.com/office/drawing/2014/main" id="{8E15297A-47A9-FF65-6C68-6FAAFAEB7D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7238" y="5593891"/>
            <a:ext cx="1023124" cy="8542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mmonwealth Electrical Technologies">
            <a:extLst>
              <a:ext uri="{FF2B5EF4-FFF2-40B4-BE49-F238E27FC236}">
                <a16:creationId xmlns:a16="http://schemas.microsoft.com/office/drawing/2014/main" id="{1CBBBD28-CAA0-BED3-D3C3-01C2DB4F9B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638" y="5670583"/>
            <a:ext cx="3216234" cy="71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66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3E4D-0517-78BE-321C-E70062FB7B0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27F6883-A181-0A49-87EA-274F57436C22}"/>
              </a:ext>
            </a:extLst>
          </p:cNvPr>
          <p:cNvSpPr>
            <a:spLocks noGrp="1"/>
          </p:cNvSpPr>
          <p:nvPr>
            <p:ph idx="1"/>
          </p:nvPr>
        </p:nvSpPr>
        <p:spPr/>
        <p:txBody>
          <a:bodyPr>
            <a:normAutofit/>
          </a:bodyPr>
          <a:lstStyle/>
          <a:p>
            <a:r>
              <a:rPr lang="en-US" sz="2400" dirty="0"/>
              <a:t>Program overview</a:t>
            </a:r>
          </a:p>
          <a:p>
            <a:r>
              <a:rPr lang="en-US" sz="2400" dirty="0"/>
              <a:t>Timeline</a:t>
            </a:r>
          </a:p>
          <a:p>
            <a:r>
              <a:rPr lang="en-US" sz="2400" dirty="0"/>
              <a:t>Application</a:t>
            </a:r>
          </a:p>
          <a:p>
            <a:r>
              <a:rPr lang="en-US" sz="2400" dirty="0"/>
              <a:t>Q&amp;A</a:t>
            </a:r>
          </a:p>
        </p:txBody>
      </p:sp>
    </p:spTree>
    <p:extLst>
      <p:ext uri="{BB962C8B-B14F-4D97-AF65-F5344CB8AC3E}">
        <p14:creationId xmlns:p14="http://schemas.microsoft.com/office/powerpoint/2010/main" val="335372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93AC9-BFF7-31AD-DA35-59082DEB2AFD}"/>
              </a:ext>
            </a:extLst>
          </p:cNvPr>
          <p:cNvSpPr>
            <a:spLocks noGrp="1"/>
          </p:cNvSpPr>
          <p:nvPr>
            <p:ph type="title"/>
          </p:nvPr>
        </p:nvSpPr>
        <p:spPr>
          <a:xfrm>
            <a:off x="677334" y="609600"/>
            <a:ext cx="8596668" cy="882869"/>
          </a:xfrm>
        </p:spPr>
        <p:txBody>
          <a:bodyPr/>
          <a:lstStyle/>
          <a:p>
            <a:r>
              <a:rPr lang="en-US" dirty="0"/>
              <a:t>Program Overview</a:t>
            </a:r>
          </a:p>
        </p:txBody>
      </p:sp>
      <p:sp>
        <p:nvSpPr>
          <p:cNvPr id="3" name="Content Placeholder 2">
            <a:extLst>
              <a:ext uri="{FF2B5EF4-FFF2-40B4-BE49-F238E27FC236}">
                <a16:creationId xmlns:a16="http://schemas.microsoft.com/office/drawing/2014/main" id="{F9B7FA07-681A-CDF5-7554-D73751304B02}"/>
              </a:ext>
            </a:extLst>
          </p:cNvPr>
          <p:cNvSpPr>
            <a:spLocks noGrp="1"/>
          </p:cNvSpPr>
          <p:nvPr>
            <p:ph idx="1"/>
          </p:nvPr>
        </p:nvSpPr>
        <p:spPr>
          <a:xfrm>
            <a:off x="677334" y="1405362"/>
            <a:ext cx="9327278" cy="4422769"/>
          </a:xfrm>
        </p:spPr>
        <p:txBody>
          <a:bodyPr>
            <a:normAutofit/>
          </a:bodyPr>
          <a:lstStyle/>
          <a:p>
            <a:r>
              <a:rPr lang="en-US" sz="2400" dirty="0"/>
              <a:t>Massachusetts Clean Energy Center (</a:t>
            </a:r>
            <a:r>
              <a:rPr lang="en-US" sz="2400" dirty="0" err="1"/>
              <a:t>MassCEC</a:t>
            </a:r>
            <a:r>
              <a:rPr lang="en-US" sz="2400" dirty="0"/>
              <a:t>) awarded CET a two-year contract for its On-Street Charging Solutions Program. </a:t>
            </a:r>
          </a:p>
          <a:p>
            <a:r>
              <a:rPr lang="en-US" sz="2400" dirty="0"/>
              <a:t>Program term: November 2024 – December 2026</a:t>
            </a:r>
          </a:p>
          <a:p>
            <a:r>
              <a:rPr lang="en-US" sz="2400" dirty="0"/>
              <a:t>The Program will support On-Street EV Charging in two ways:</a:t>
            </a:r>
          </a:p>
          <a:p>
            <a:pPr lvl="1"/>
            <a:r>
              <a:rPr lang="en-US" sz="2000" dirty="0"/>
              <a:t>Planning Support and Feasibility Studies </a:t>
            </a:r>
          </a:p>
          <a:p>
            <a:pPr lvl="1"/>
            <a:r>
              <a:rPr lang="en-US" sz="2000" dirty="0"/>
              <a:t>On-Street Charging Infrastructure Installations </a:t>
            </a:r>
          </a:p>
          <a:p>
            <a:r>
              <a:rPr lang="en-US" sz="2400" dirty="0"/>
              <a:t>Emphasis on providing EV Charging access to LIDACs.</a:t>
            </a:r>
          </a:p>
          <a:p>
            <a:r>
              <a:rPr lang="en-US" sz="2400" dirty="0"/>
              <a:t>CET is partnering with Leidos, FLO Charging, and others on the project.</a:t>
            </a:r>
          </a:p>
        </p:txBody>
      </p:sp>
      <p:pic>
        <p:nvPicPr>
          <p:cNvPr id="6" name="Picture 5" descr="A black background with blue and green text&#10;&#10;Description automatically generated">
            <a:extLst>
              <a:ext uri="{FF2B5EF4-FFF2-40B4-BE49-F238E27FC236}">
                <a16:creationId xmlns:a16="http://schemas.microsoft.com/office/drawing/2014/main" id="{9BB6D9BB-CBCF-7DE0-F79D-FAB0C5D5C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907" y="5741024"/>
            <a:ext cx="2489879" cy="755625"/>
          </a:xfrm>
          <a:prstGeom prst="rect">
            <a:avLst/>
          </a:prstGeom>
        </p:spPr>
      </p:pic>
      <p:pic>
        <p:nvPicPr>
          <p:cNvPr id="8" name="Picture 7" descr="A close up of a logo&#10;&#10;Description automatically generated">
            <a:extLst>
              <a:ext uri="{FF2B5EF4-FFF2-40B4-BE49-F238E27FC236}">
                <a16:creationId xmlns:a16="http://schemas.microsoft.com/office/drawing/2014/main" id="{9A5568D5-A0DF-ACEA-3D3A-6407927D41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9499" y="5741024"/>
            <a:ext cx="2489879" cy="629433"/>
          </a:xfrm>
          <a:prstGeom prst="rect">
            <a:avLst/>
          </a:prstGeom>
        </p:spPr>
      </p:pic>
      <p:pic>
        <p:nvPicPr>
          <p:cNvPr id="1026" name="Picture 2" descr="FLO | CALeVIP">
            <a:extLst>
              <a:ext uri="{FF2B5EF4-FFF2-40B4-BE49-F238E27FC236}">
                <a16:creationId xmlns:a16="http://schemas.microsoft.com/office/drawing/2014/main" id="{EEB3CCCA-0A92-B65E-D90B-C1BAE60062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6351" y="5614236"/>
            <a:ext cx="1023124" cy="85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378901"/>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93AC9-BFF7-31AD-DA35-59082DEB2AFD}"/>
              </a:ext>
            </a:extLst>
          </p:cNvPr>
          <p:cNvSpPr>
            <a:spLocks noGrp="1"/>
          </p:cNvSpPr>
          <p:nvPr>
            <p:ph type="title"/>
          </p:nvPr>
        </p:nvSpPr>
        <p:spPr>
          <a:xfrm>
            <a:off x="677334" y="609600"/>
            <a:ext cx="8596668" cy="756745"/>
          </a:xfrm>
        </p:spPr>
        <p:txBody>
          <a:bodyPr>
            <a:normAutofit/>
          </a:bodyPr>
          <a:lstStyle/>
          <a:p>
            <a:r>
              <a:rPr lang="en-US" sz="2800" dirty="0"/>
              <a:t>Offering #1: Planning Support &amp; Feasibility Studies</a:t>
            </a:r>
          </a:p>
        </p:txBody>
      </p:sp>
      <p:sp>
        <p:nvSpPr>
          <p:cNvPr id="3" name="Content Placeholder 2">
            <a:extLst>
              <a:ext uri="{FF2B5EF4-FFF2-40B4-BE49-F238E27FC236}">
                <a16:creationId xmlns:a16="http://schemas.microsoft.com/office/drawing/2014/main" id="{F9B7FA07-681A-CDF5-7554-D73751304B02}"/>
              </a:ext>
            </a:extLst>
          </p:cNvPr>
          <p:cNvSpPr>
            <a:spLocks noGrp="1"/>
          </p:cNvSpPr>
          <p:nvPr>
            <p:ph idx="1"/>
          </p:nvPr>
        </p:nvSpPr>
        <p:spPr>
          <a:xfrm>
            <a:off x="677334" y="1639615"/>
            <a:ext cx="7895166" cy="4401748"/>
          </a:xfrm>
        </p:spPr>
        <p:txBody>
          <a:bodyPr>
            <a:normAutofit/>
          </a:bodyPr>
          <a:lstStyle/>
          <a:p>
            <a:r>
              <a:rPr lang="en-US" sz="2400" b="1" dirty="0"/>
              <a:t>Up to 25 Municipalities </a:t>
            </a:r>
            <a:r>
              <a:rPr lang="en-US" sz="2400" dirty="0"/>
              <a:t>will receive Feasibility Study Reports </a:t>
            </a:r>
            <a:r>
              <a:rPr lang="en-US" sz="2400" u="sng" dirty="0"/>
              <a:t>at no cost</a:t>
            </a:r>
            <a:r>
              <a:rPr lang="en-US" sz="2400" dirty="0"/>
              <a:t>.</a:t>
            </a:r>
          </a:p>
          <a:p>
            <a:r>
              <a:rPr lang="en-US" sz="2400" dirty="0"/>
              <a:t>Includes recommendations for charging locations, EVSE ownership structure, maintenance, parking enforcement, etc.</a:t>
            </a:r>
          </a:p>
          <a:p>
            <a:r>
              <a:rPr lang="en-US" sz="2400" dirty="0"/>
              <a:t>Incorporates stakeholder and community input</a:t>
            </a:r>
          </a:p>
          <a:p>
            <a:r>
              <a:rPr lang="en-US" sz="2400" dirty="0"/>
              <a:t>Estimates cost and timeline to complete installation</a:t>
            </a:r>
          </a:p>
        </p:txBody>
      </p:sp>
      <p:pic>
        <p:nvPicPr>
          <p:cNvPr id="7" name="Picture 6">
            <a:extLst>
              <a:ext uri="{FF2B5EF4-FFF2-40B4-BE49-F238E27FC236}">
                <a16:creationId xmlns:a16="http://schemas.microsoft.com/office/drawing/2014/main" id="{29533B44-9399-CC84-781D-C9CEE3F433B9}"/>
              </a:ext>
            </a:extLst>
          </p:cNvPr>
          <p:cNvPicPr>
            <a:picLocks noChangeAspect="1"/>
          </p:cNvPicPr>
          <p:nvPr/>
        </p:nvPicPr>
        <p:blipFill>
          <a:blip r:embed="rId2"/>
          <a:srcRect r="1379"/>
          <a:stretch/>
        </p:blipFill>
        <p:spPr>
          <a:xfrm>
            <a:off x="8926736" y="1998146"/>
            <a:ext cx="2846803" cy="3684685"/>
          </a:xfrm>
          <a:prstGeom prst="rect">
            <a:avLst/>
          </a:prstGeom>
          <a:ln w="25400">
            <a:solidFill>
              <a:schemeClr val="tx1"/>
            </a:solidFill>
          </a:ln>
        </p:spPr>
      </p:pic>
    </p:spTree>
    <p:extLst>
      <p:ext uri="{BB962C8B-B14F-4D97-AF65-F5344CB8AC3E}">
        <p14:creationId xmlns:p14="http://schemas.microsoft.com/office/powerpoint/2010/main" val="302377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93AC9-BFF7-31AD-DA35-59082DEB2AFD}"/>
              </a:ext>
            </a:extLst>
          </p:cNvPr>
          <p:cNvSpPr>
            <a:spLocks noGrp="1"/>
          </p:cNvSpPr>
          <p:nvPr>
            <p:ph type="title"/>
          </p:nvPr>
        </p:nvSpPr>
        <p:spPr>
          <a:xfrm>
            <a:off x="677334" y="609600"/>
            <a:ext cx="8596668" cy="945931"/>
          </a:xfrm>
        </p:spPr>
        <p:txBody>
          <a:bodyPr>
            <a:normAutofit/>
          </a:bodyPr>
          <a:lstStyle/>
          <a:p>
            <a:r>
              <a:rPr lang="en-US" sz="2800" dirty="0"/>
              <a:t>Offering #2: On-Street EV Charging Project Implementation</a:t>
            </a:r>
          </a:p>
        </p:txBody>
      </p:sp>
      <p:sp>
        <p:nvSpPr>
          <p:cNvPr id="3" name="Content Placeholder 2">
            <a:extLst>
              <a:ext uri="{FF2B5EF4-FFF2-40B4-BE49-F238E27FC236}">
                <a16:creationId xmlns:a16="http://schemas.microsoft.com/office/drawing/2014/main" id="{F9B7FA07-681A-CDF5-7554-D73751304B02}"/>
              </a:ext>
            </a:extLst>
          </p:cNvPr>
          <p:cNvSpPr>
            <a:spLocks noGrp="1"/>
          </p:cNvSpPr>
          <p:nvPr>
            <p:ph idx="1"/>
          </p:nvPr>
        </p:nvSpPr>
        <p:spPr>
          <a:xfrm>
            <a:off x="677334" y="1776678"/>
            <a:ext cx="9094195" cy="2245195"/>
          </a:xfrm>
        </p:spPr>
        <p:txBody>
          <a:bodyPr>
            <a:normAutofit fontScale="92500" lnSpcReduction="20000"/>
          </a:bodyPr>
          <a:lstStyle/>
          <a:p>
            <a:r>
              <a:rPr lang="en-US" sz="2400" b="1" dirty="0"/>
              <a:t>Up to 15 Municipalities </a:t>
            </a:r>
            <a:r>
              <a:rPr lang="en-US" sz="2400" dirty="0"/>
              <a:t>will receive EV charging infrastructure projects.</a:t>
            </a:r>
          </a:p>
          <a:p>
            <a:r>
              <a:rPr lang="en-US" sz="2400" dirty="0"/>
              <a:t>CET will design, procure, and install on-street EV charging projects </a:t>
            </a:r>
            <a:r>
              <a:rPr lang="en-US" sz="2400" u="sng" dirty="0"/>
              <a:t>at no cost</a:t>
            </a:r>
            <a:r>
              <a:rPr lang="en-US" sz="2400" dirty="0"/>
              <a:t>.</a:t>
            </a:r>
          </a:p>
          <a:p>
            <a:r>
              <a:rPr lang="en-US" sz="2400" dirty="0"/>
              <a:t>Incorporates stakeholder and community input</a:t>
            </a:r>
          </a:p>
          <a:p>
            <a:r>
              <a:rPr lang="en-US" sz="2400" dirty="0"/>
              <a:t>Not using Eversource/NGRID/MassEVIP Programs</a:t>
            </a:r>
          </a:p>
        </p:txBody>
      </p:sp>
      <p:pic>
        <p:nvPicPr>
          <p:cNvPr id="10" name="Picture 9" descr="A group of men in safety vests and helmets outside a building&#10;&#10;Description automatically generated">
            <a:extLst>
              <a:ext uri="{FF2B5EF4-FFF2-40B4-BE49-F238E27FC236}">
                <a16:creationId xmlns:a16="http://schemas.microsoft.com/office/drawing/2014/main" id="{2F9BB225-13DC-02D7-7889-53C24C457F5E}"/>
              </a:ext>
            </a:extLst>
          </p:cNvPr>
          <p:cNvPicPr>
            <a:picLocks noChangeAspect="1"/>
          </p:cNvPicPr>
          <p:nvPr/>
        </p:nvPicPr>
        <p:blipFill>
          <a:blip r:embed="rId2">
            <a:extLst>
              <a:ext uri="{28A0092B-C50C-407E-A947-70E740481C1C}">
                <a14:useLocalDpi xmlns:a14="http://schemas.microsoft.com/office/drawing/2010/main" val="0"/>
              </a:ext>
            </a:extLst>
          </a:blip>
          <a:srcRect l="15584" t="52685"/>
          <a:stretch/>
        </p:blipFill>
        <p:spPr>
          <a:xfrm>
            <a:off x="1860433" y="4117514"/>
            <a:ext cx="6230470" cy="2328110"/>
          </a:xfrm>
          <a:prstGeom prst="rect">
            <a:avLst/>
          </a:prstGeom>
        </p:spPr>
      </p:pic>
    </p:spTree>
    <p:extLst>
      <p:ext uri="{BB962C8B-B14F-4D97-AF65-F5344CB8AC3E}">
        <p14:creationId xmlns:p14="http://schemas.microsoft.com/office/powerpoint/2010/main" val="3840127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93AC9-BFF7-31AD-DA35-59082DEB2AFD}"/>
              </a:ext>
            </a:extLst>
          </p:cNvPr>
          <p:cNvSpPr>
            <a:spLocks noGrp="1"/>
          </p:cNvSpPr>
          <p:nvPr>
            <p:ph type="title"/>
          </p:nvPr>
        </p:nvSpPr>
        <p:spPr>
          <a:xfrm>
            <a:off x="677334" y="609601"/>
            <a:ext cx="8596668" cy="620110"/>
          </a:xfrm>
        </p:spPr>
        <p:txBody>
          <a:bodyPr>
            <a:normAutofit/>
          </a:bodyPr>
          <a:lstStyle/>
          <a:p>
            <a:r>
              <a:rPr lang="en-US" sz="3200" dirty="0"/>
              <a:t>Expedited Pathway</a:t>
            </a:r>
          </a:p>
        </p:txBody>
      </p:sp>
      <p:sp>
        <p:nvSpPr>
          <p:cNvPr id="3" name="Content Placeholder 2">
            <a:extLst>
              <a:ext uri="{FF2B5EF4-FFF2-40B4-BE49-F238E27FC236}">
                <a16:creationId xmlns:a16="http://schemas.microsoft.com/office/drawing/2014/main" id="{F9B7FA07-681A-CDF5-7554-D73751304B02}"/>
              </a:ext>
            </a:extLst>
          </p:cNvPr>
          <p:cNvSpPr>
            <a:spLocks noGrp="1"/>
          </p:cNvSpPr>
          <p:nvPr>
            <p:ph idx="1"/>
          </p:nvPr>
        </p:nvSpPr>
        <p:spPr>
          <a:xfrm>
            <a:off x="677334" y="1539726"/>
            <a:ext cx="6042794" cy="4675018"/>
          </a:xfrm>
        </p:spPr>
        <p:txBody>
          <a:bodyPr>
            <a:normAutofit/>
          </a:bodyPr>
          <a:lstStyle/>
          <a:p>
            <a:r>
              <a:rPr lang="en-US" sz="2400" dirty="0"/>
              <a:t>Cookie-cutter design options for fastest project deployment</a:t>
            </a:r>
          </a:p>
          <a:p>
            <a:r>
              <a:rPr lang="en-US" sz="2400" dirty="0"/>
              <a:t>2-5 FLO </a:t>
            </a:r>
            <a:r>
              <a:rPr lang="en-US" sz="2400" dirty="0" err="1"/>
              <a:t>SmartTWO</a:t>
            </a:r>
            <a:r>
              <a:rPr lang="en-US" sz="2400" dirty="0"/>
              <a:t> dual-port Level 2 pedestal charging stations (charge from empty to 80% in ~4 to 8 hours)</a:t>
            </a:r>
          </a:p>
          <a:p>
            <a:r>
              <a:rPr lang="en-US" sz="2400" dirty="0"/>
              <a:t>Traditional ownership model</a:t>
            </a:r>
          </a:p>
          <a:p>
            <a:r>
              <a:rPr lang="en-US" sz="2400" dirty="0"/>
              <a:t>Will allow for </a:t>
            </a:r>
            <a:r>
              <a:rPr lang="en-US" sz="2400" b="1" dirty="0"/>
              <a:t>~3 charging sites per municipality</a:t>
            </a:r>
          </a:p>
        </p:txBody>
      </p:sp>
      <p:pic>
        <p:nvPicPr>
          <p:cNvPr id="4" name="Picture 3" descr="EV Charging Programs for Utility Companies | FLO">
            <a:extLst>
              <a:ext uri="{FF2B5EF4-FFF2-40B4-BE49-F238E27FC236}">
                <a16:creationId xmlns:a16="http://schemas.microsoft.com/office/drawing/2014/main" id="{17F89C4A-28DD-4318-7E2E-E46B42277F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93" b="4777"/>
          <a:stretch/>
        </p:blipFill>
        <p:spPr bwMode="auto">
          <a:xfrm>
            <a:off x="6888433" y="2090477"/>
            <a:ext cx="4626233" cy="35735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015154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F04A-83F7-FF38-54A0-F0F3B41ECBB6}"/>
              </a:ext>
            </a:extLst>
          </p:cNvPr>
          <p:cNvSpPr>
            <a:spLocks noGrp="1"/>
          </p:cNvSpPr>
          <p:nvPr>
            <p:ph type="title"/>
          </p:nvPr>
        </p:nvSpPr>
        <p:spPr>
          <a:xfrm>
            <a:off x="677334" y="609600"/>
            <a:ext cx="8596668" cy="935421"/>
          </a:xfrm>
        </p:spPr>
        <p:txBody>
          <a:bodyPr>
            <a:normAutofit/>
          </a:bodyPr>
          <a:lstStyle/>
          <a:p>
            <a:r>
              <a:rPr lang="en-US" sz="3200" dirty="0"/>
              <a:t>Custom Pathway</a:t>
            </a:r>
          </a:p>
        </p:txBody>
      </p:sp>
      <p:sp>
        <p:nvSpPr>
          <p:cNvPr id="3" name="Content Placeholder 2">
            <a:extLst>
              <a:ext uri="{FF2B5EF4-FFF2-40B4-BE49-F238E27FC236}">
                <a16:creationId xmlns:a16="http://schemas.microsoft.com/office/drawing/2014/main" id="{AA950517-6BE3-3FED-7D55-B87A1C002DF4}"/>
              </a:ext>
            </a:extLst>
          </p:cNvPr>
          <p:cNvSpPr>
            <a:spLocks noGrp="1"/>
          </p:cNvSpPr>
          <p:nvPr>
            <p:ph idx="1"/>
          </p:nvPr>
        </p:nvSpPr>
        <p:spPr>
          <a:xfrm>
            <a:off x="677334" y="1671145"/>
            <a:ext cx="9002694" cy="4370217"/>
          </a:xfrm>
        </p:spPr>
        <p:txBody>
          <a:bodyPr>
            <a:normAutofit/>
          </a:bodyPr>
          <a:lstStyle/>
          <a:p>
            <a:r>
              <a:rPr lang="en-US" sz="2400" dirty="0"/>
              <a:t>Municipalities can opt for alternative solutions that better fit their needs:</a:t>
            </a:r>
          </a:p>
          <a:p>
            <a:pPr lvl="1"/>
            <a:r>
              <a:rPr lang="en-US" sz="2200" dirty="0"/>
              <a:t>EVSE quantity (&gt;10 ports)</a:t>
            </a:r>
          </a:p>
          <a:p>
            <a:pPr lvl="1"/>
            <a:r>
              <a:rPr lang="en-US" sz="2200" dirty="0"/>
              <a:t>Speed (&gt;7kW per port)</a:t>
            </a:r>
          </a:p>
          <a:p>
            <a:pPr lvl="1"/>
            <a:r>
              <a:rPr lang="en-US" sz="2200" dirty="0"/>
              <a:t>Mounting (pole-mounted, etc.)</a:t>
            </a:r>
          </a:p>
          <a:p>
            <a:pPr lvl="1"/>
            <a:r>
              <a:rPr lang="en-US" sz="2200" dirty="0"/>
              <a:t>Manufacturer</a:t>
            </a:r>
          </a:p>
          <a:p>
            <a:pPr lvl="1"/>
            <a:r>
              <a:rPr lang="en-US" sz="2200" dirty="0"/>
              <a:t>Ownership model (lease or third-party owned)</a:t>
            </a:r>
          </a:p>
          <a:p>
            <a:r>
              <a:rPr lang="en-US" sz="2400" dirty="0"/>
              <a:t>May result in longer timeline.</a:t>
            </a:r>
          </a:p>
        </p:txBody>
      </p:sp>
    </p:spTree>
    <p:extLst>
      <p:ext uri="{BB962C8B-B14F-4D97-AF65-F5344CB8AC3E}">
        <p14:creationId xmlns:p14="http://schemas.microsoft.com/office/powerpoint/2010/main" val="2319127545"/>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93AC9-BFF7-31AD-DA35-59082DEB2AFD}"/>
              </a:ext>
            </a:extLst>
          </p:cNvPr>
          <p:cNvSpPr>
            <a:spLocks noGrp="1"/>
          </p:cNvSpPr>
          <p:nvPr>
            <p:ph type="title"/>
          </p:nvPr>
        </p:nvSpPr>
        <p:spPr>
          <a:xfrm>
            <a:off x="677333" y="609600"/>
            <a:ext cx="8708403" cy="618565"/>
          </a:xfrm>
        </p:spPr>
        <p:txBody>
          <a:bodyPr>
            <a:normAutofit/>
          </a:bodyPr>
          <a:lstStyle/>
          <a:p>
            <a:r>
              <a:rPr lang="en-US" sz="3200" dirty="0"/>
              <a:t>Timeline</a:t>
            </a:r>
          </a:p>
        </p:txBody>
      </p:sp>
      <p:sp>
        <p:nvSpPr>
          <p:cNvPr id="3" name="Content Placeholder 2">
            <a:extLst>
              <a:ext uri="{FF2B5EF4-FFF2-40B4-BE49-F238E27FC236}">
                <a16:creationId xmlns:a16="http://schemas.microsoft.com/office/drawing/2014/main" id="{F9B7FA07-681A-CDF5-7554-D73751304B02}"/>
              </a:ext>
            </a:extLst>
          </p:cNvPr>
          <p:cNvSpPr>
            <a:spLocks noGrp="1"/>
          </p:cNvSpPr>
          <p:nvPr>
            <p:ph idx="1"/>
          </p:nvPr>
        </p:nvSpPr>
        <p:spPr>
          <a:xfrm>
            <a:off x="493060" y="1397568"/>
            <a:ext cx="9439834" cy="4850832"/>
          </a:xfrm>
        </p:spPr>
        <p:txBody>
          <a:bodyPr>
            <a:normAutofit/>
          </a:bodyPr>
          <a:lstStyle/>
          <a:p>
            <a:pPr marL="914400" lvl="1" indent="-457200">
              <a:buFont typeface="+mj-lt"/>
              <a:buAutoNum type="arabicPeriod"/>
            </a:pPr>
            <a:r>
              <a:rPr lang="en-US" sz="2400" dirty="0"/>
              <a:t>Intro call (if needed)</a:t>
            </a:r>
          </a:p>
          <a:p>
            <a:pPr marL="914400" lvl="1" indent="-457200">
              <a:buFont typeface="+mj-lt"/>
              <a:buAutoNum type="arabicPeriod"/>
            </a:pPr>
            <a:r>
              <a:rPr lang="en-US" sz="2400" dirty="0"/>
              <a:t>Submit application – </a:t>
            </a:r>
            <a:r>
              <a:rPr lang="en-US" sz="2400" b="1" dirty="0"/>
              <a:t>Jan/Feb ‘25</a:t>
            </a:r>
          </a:p>
          <a:p>
            <a:pPr marL="914400" lvl="1" indent="-457200">
              <a:buFont typeface="+mj-lt"/>
              <a:buAutoNum type="arabicPeriod"/>
            </a:pPr>
            <a:r>
              <a:rPr lang="en-US" sz="2400" dirty="0"/>
              <a:t>If selected, sign Memorandum of Understanding – </a:t>
            </a:r>
            <a:r>
              <a:rPr lang="en-US" sz="2400" b="1" dirty="0"/>
              <a:t>March ‘25</a:t>
            </a:r>
          </a:p>
          <a:p>
            <a:pPr marL="914400" lvl="1" indent="-457200">
              <a:buFont typeface="+mj-lt"/>
              <a:buAutoNum type="arabicPeriod"/>
            </a:pPr>
            <a:r>
              <a:rPr lang="en-US" sz="2400" dirty="0"/>
              <a:t>Kickoff Meeting – </a:t>
            </a:r>
            <a:r>
              <a:rPr lang="en-US" sz="2400" b="1" dirty="0"/>
              <a:t>April ‘25</a:t>
            </a:r>
          </a:p>
          <a:p>
            <a:pPr marL="914400" lvl="1" indent="-457200">
              <a:buFont typeface="+mj-lt"/>
              <a:buAutoNum type="arabicPeriod"/>
            </a:pPr>
            <a:r>
              <a:rPr lang="en-US" sz="2400" dirty="0"/>
              <a:t>Community Outreach – </a:t>
            </a:r>
            <a:r>
              <a:rPr lang="en-US" sz="2400" b="1" dirty="0"/>
              <a:t>May ‘25</a:t>
            </a:r>
          </a:p>
          <a:p>
            <a:pPr marL="914400" lvl="1" indent="-457200">
              <a:buFont typeface="+mj-lt"/>
              <a:buAutoNum type="arabicPeriod"/>
            </a:pPr>
            <a:r>
              <a:rPr lang="en-US" sz="2400" dirty="0"/>
              <a:t>Preliminary Site Selection &amp; On-Site Assessments – </a:t>
            </a:r>
            <a:r>
              <a:rPr lang="en-US" sz="2400" b="1" dirty="0"/>
              <a:t>June ‘25</a:t>
            </a:r>
          </a:p>
          <a:p>
            <a:pPr marL="914400" lvl="1" indent="-457200">
              <a:buFont typeface="+mj-lt"/>
              <a:buAutoNum type="arabicPeriod"/>
            </a:pPr>
            <a:r>
              <a:rPr lang="en-US" sz="2400" dirty="0"/>
              <a:t>Offering #1: Leidos will complete Feasibility Study Report &amp; Presentation – by </a:t>
            </a:r>
            <a:r>
              <a:rPr lang="en-US" sz="2400" b="1" dirty="0"/>
              <a:t>Sep ‘25</a:t>
            </a:r>
          </a:p>
          <a:p>
            <a:pPr marL="914400" lvl="1" indent="-457200">
              <a:buFont typeface="+mj-lt"/>
              <a:buAutoNum type="arabicPeriod"/>
            </a:pPr>
            <a:r>
              <a:rPr lang="en-US" sz="2400" dirty="0"/>
              <a:t>Offering #2: CET will complete project design, permitting, construction, commissioning, and O&amp;M Plan – by </a:t>
            </a:r>
            <a:r>
              <a:rPr lang="en-US" sz="2400" b="1" dirty="0"/>
              <a:t>Nov ‘26</a:t>
            </a:r>
          </a:p>
        </p:txBody>
      </p:sp>
    </p:spTree>
    <p:extLst>
      <p:ext uri="{BB962C8B-B14F-4D97-AF65-F5344CB8AC3E}">
        <p14:creationId xmlns:p14="http://schemas.microsoft.com/office/powerpoint/2010/main" val="2080099308"/>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B3D78-5178-9EA5-B946-F2E556AECBDE}"/>
              </a:ext>
            </a:extLst>
          </p:cNvPr>
          <p:cNvSpPr>
            <a:spLocks noGrp="1"/>
          </p:cNvSpPr>
          <p:nvPr>
            <p:ph type="title"/>
          </p:nvPr>
        </p:nvSpPr>
        <p:spPr/>
        <p:txBody>
          <a:bodyPr/>
          <a:lstStyle/>
          <a:p>
            <a:r>
              <a:rPr lang="en-US" dirty="0"/>
              <a:t>Program Application	</a:t>
            </a:r>
          </a:p>
        </p:txBody>
      </p:sp>
      <p:sp>
        <p:nvSpPr>
          <p:cNvPr id="3" name="Content Placeholder 2">
            <a:extLst>
              <a:ext uri="{FF2B5EF4-FFF2-40B4-BE49-F238E27FC236}">
                <a16:creationId xmlns:a16="http://schemas.microsoft.com/office/drawing/2014/main" id="{6502D8A6-83E8-0145-A216-635447BF7FCE}"/>
              </a:ext>
            </a:extLst>
          </p:cNvPr>
          <p:cNvSpPr>
            <a:spLocks noGrp="1"/>
          </p:cNvSpPr>
          <p:nvPr>
            <p:ph idx="1"/>
          </p:nvPr>
        </p:nvSpPr>
        <p:spPr>
          <a:xfrm>
            <a:off x="609055" y="1628588"/>
            <a:ext cx="5811410" cy="4034793"/>
          </a:xfrm>
        </p:spPr>
        <p:txBody>
          <a:bodyPr>
            <a:normAutofit/>
          </a:bodyPr>
          <a:lstStyle/>
          <a:p>
            <a:r>
              <a:rPr lang="en-US" sz="2000" dirty="0"/>
              <a:t>Applications are being accepted </a:t>
            </a:r>
            <a:r>
              <a:rPr lang="en-US" sz="2000" u="sng" dirty="0"/>
              <a:t>now</a:t>
            </a:r>
            <a:r>
              <a:rPr lang="en-US" sz="2000" dirty="0"/>
              <a:t>: </a:t>
            </a:r>
            <a:r>
              <a:rPr lang="en-US" sz="2000" dirty="0">
                <a:hlinkClick r:id="rId3"/>
              </a:rPr>
              <a:t>https://form.jotform.com/243544124042042</a:t>
            </a:r>
            <a:r>
              <a:rPr lang="en-US" sz="2000" dirty="0"/>
              <a:t> </a:t>
            </a:r>
          </a:p>
          <a:p>
            <a:r>
              <a:rPr lang="en-US" sz="2000" dirty="0"/>
              <a:t>You can specify which offering you are interested in: Project Implementation, Feasibility Study, or both (can only be selected for one or the other)</a:t>
            </a:r>
          </a:p>
          <a:p>
            <a:r>
              <a:rPr lang="en-US" sz="2000" b="1" dirty="0"/>
              <a:t>Deadline: 5pm Friday, February 14</a:t>
            </a:r>
            <a:r>
              <a:rPr lang="en-US" sz="2000" b="1" baseline="30000" dirty="0"/>
              <a:t>th</a:t>
            </a:r>
            <a:r>
              <a:rPr lang="en-US" sz="2000" b="1" dirty="0"/>
              <a:t>, 2025</a:t>
            </a:r>
          </a:p>
        </p:txBody>
      </p:sp>
      <p:pic>
        <p:nvPicPr>
          <p:cNvPr id="8" name="Picture 7">
            <a:extLst>
              <a:ext uri="{FF2B5EF4-FFF2-40B4-BE49-F238E27FC236}">
                <a16:creationId xmlns:a16="http://schemas.microsoft.com/office/drawing/2014/main" id="{3FAE60BF-4D05-9CD6-B9EF-599D3549A0C8}"/>
              </a:ext>
            </a:extLst>
          </p:cNvPr>
          <p:cNvPicPr>
            <a:picLocks noChangeAspect="1"/>
          </p:cNvPicPr>
          <p:nvPr/>
        </p:nvPicPr>
        <p:blipFill>
          <a:blip r:embed="rId4"/>
          <a:srcRect l="1208" r="2015"/>
          <a:stretch/>
        </p:blipFill>
        <p:spPr>
          <a:xfrm>
            <a:off x="6488744" y="1586871"/>
            <a:ext cx="5477114" cy="3684257"/>
          </a:xfrm>
          <a:prstGeom prst="rect">
            <a:avLst/>
          </a:prstGeom>
          <a:ln w="19050">
            <a:solidFill>
              <a:schemeClr val="tx1"/>
            </a:solidFill>
          </a:ln>
        </p:spPr>
      </p:pic>
    </p:spTree>
    <p:extLst>
      <p:ext uri="{BB962C8B-B14F-4D97-AF65-F5344CB8AC3E}">
        <p14:creationId xmlns:p14="http://schemas.microsoft.com/office/powerpoint/2010/main" val="4002379662"/>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8377CBFA49F64EA15795A9638DEA0F" ma:contentTypeVersion="16" ma:contentTypeDescription="Create a new document." ma:contentTypeScope="" ma:versionID="7ecbc0a25f3a698efacb459cf4154b14">
  <xsd:schema xmlns:xsd="http://www.w3.org/2001/XMLSchema" xmlns:xs="http://www.w3.org/2001/XMLSchema" xmlns:p="http://schemas.microsoft.com/office/2006/metadata/properties" xmlns:ns2="23c2ef15-9bf2-48dc-a02b-569415b1decc" xmlns:ns3="0e758630-0973-480b-a8ec-18262ddf16e1" targetNamespace="http://schemas.microsoft.com/office/2006/metadata/properties" ma:root="true" ma:fieldsID="a78cfe4d7f9b98226c886588595fc313" ns2:_="" ns3:_="">
    <xsd:import namespace="23c2ef15-9bf2-48dc-a02b-569415b1decc"/>
    <xsd:import namespace="0e758630-0973-480b-a8ec-18262ddf16e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_Flow_SignoffStatu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2ef15-9bf2-48dc-a02b-569415b1d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faeb5f8-066e-4252-85f7-2a35006b499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Sign-off status" ma:internalName="Sign_x002d_off_x0020_status">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758630-0973-480b-a8ec-18262ddf16e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1448b37-e6e8-48d7-ad87-bed8981cfb3c}" ma:internalName="TaxCatchAll" ma:showField="CatchAllData" ma:web="0e758630-0973-480b-a8ec-18262ddf16e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3c2ef15-9bf2-48dc-a02b-569415b1decc">
      <Terms xmlns="http://schemas.microsoft.com/office/infopath/2007/PartnerControls"/>
    </lcf76f155ced4ddcb4097134ff3c332f>
    <_Flow_SignoffStatus xmlns="23c2ef15-9bf2-48dc-a02b-569415b1decc" xsi:nil="true"/>
    <TaxCatchAll xmlns="0e758630-0973-480b-a8ec-18262ddf16e1" xsi:nil="true"/>
  </documentManagement>
</p:properties>
</file>

<file path=customXml/itemProps1.xml><?xml version="1.0" encoding="utf-8"?>
<ds:datastoreItem xmlns:ds="http://schemas.openxmlformats.org/officeDocument/2006/customXml" ds:itemID="{8B4AFA9D-6C9C-4EAD-B45B-B9572CF13A06}">
  <ds:schemaRefs>
    <ds:schemaRef ds:uri="http://schemas.microsoft.com/sharepoint/v3/contenttype/forms"/>
  </ds:schemaRefs>
</ds:datastoreItem>
</file>

<file path=customXml/itemProps2.xml><?xml version="1.0" encoding="utf-8"?>
<ds:datastoreItem xmlns:ds="http://schemas.openxmlformats.org/officeDocument/2006/customXml" ds:itemID="{F6D5588F-5298-4490-91E5-E5202540D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c2ef15-9bf2-48dc-a02b-569415b1decc"/>
    <ds:schemaRef ds:uri="0e758630-0973-480b-a8ec-18262ddf16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A105E1-F22A-473D-A652-D27AA1E04083}">
  <ds:schemaRefs>
    <ds:schemaRef ds:uri="http://purl.org/dc/terms/"/>
    <ds:schemaRef ds:uri="http://schemas.microsoft.com/office/2006/metadata/properties"/>
    <ds:schemaRef ds:uri="23c2ef15-9bf2-48dc-a02b-569415b1decc"/>
    <ds:schemaRef ds:uri="http://purl.org/dc/dcmitype/"/>
    <ds:schemaRef ds:uri="http://www.w3.org/XML/1998/namespac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0e758630-0973-480b-a8ec-18262ddf16e1"/>
  </ds:schemaRefs>
</ds:datastoreItem>
</file>

<file path=docProps/app.xml><?xml version="1.0" encoding="utf-8"?>
<Properties xmlns="http://schemas.openxmlformats.org/officeDocument/2006/extended-properties" xmlns:vt="http://schemas.openxmlformats.org/officeDocument/2006/docPropsVTypes">
  <Template>Facet</Template>
  <TotalTime>1787</TotalTime>
  <Words>585</Words>
  <Application>Microsoft Office PowerPoint</Application>
  <PresentationFormat>Widescreen</PresentationFormat>
  <Paragraphs>83</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Trebuchet MS</vt:lpstr>
      <vt:lpstr>Wingdings 3</vt:lpstr>
      <vt:lpstr>Facet</vt:lpstr>
      <vt:lpstr>MassCEC On-Street Charging Solutions Program</vt:lpstr>
      <vt:lpstr>Agenda</vt:lpstr>
      <vt:lpstr>Program Overview</vt:lpstr>
      <vt:lpstr>Offering #1: Planning Support &amp; Feasibility Studies</vt:lpstr>
      <vt:lpstr>Offering #2: On-Street EV Charging Project Implementation</vt:lpstr>
      <vt:lpstr>Expedited Pathway</vt:lpstr>
      <vt:lpstr>Custom Pathway</vt:lpstr>
      <vt:lpstr>Timeline</vt:lpstr>
      <vt:lpstr>Program Application </vt:lpstr>
      <vt:lpstr>Final Thoughts </vt:lpstr>
      <vt:lpstr>Q&amp;A</vt:lpstr>
      <vt:lpstr>Contact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Steven Conte</dc:creator>
  <cp:lastModifiedBy>Claire Hazzard</cp:lastModifiedBy>
  <cp:revision>27</cp:revision>
  <dcterms:created xsi:type="dcterms:W3CDTF">2024-09-11T15:37:54Z</dcterms:created>
  <dcterms:modified xsi:type="dcterms:W3CDTF">2025-01-09T19:20:40Z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0x010100128377CBFA49F64EA15795A9638DEA0F</vt:lpwstr>
  </property>
  <property fmtid="{D5CDD505-2E9C-101B-9397-08002B2CF9AE}" pid="3" name="MediaServiceImageTags">
    <vt:lpwstr/>
  </property>
</Properties>
</file>