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7" r:id="rId6"/>
    <p:sldId id="269" r:id="rId7"/>
    <p:sldId id="260" r:id="rId8"/>
    <p:sldId id="262" r:id="rId9"/>
    <p:sldId id="263" r:id="rId10"/>
    <p:sldId id="267" r:id="rId11"/>
    <p:sldId id="258" r:id="rId12"/>
    <p:sldId id="259" r:id="rId13"/>
    <p:sldId id="261" r:id="rId14"/>
    <p:sldId id="264" r:id="rId15"/>
    <p:sldId id="270" r:id="rId16"/>
    <p:sldId id="265" r:id="rId17"/>
    <p:sldId id="266"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040"/>
    <a:srgbClr val="185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97266-B2F3-9CF1-3765-B4C02E5DBC6B}" v="72" dt="2025-10-17T16:24:39.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bizhub@whoi.edu" TargetMode="External"/><Relationship Id="rId4" Type="http://schemas.openxmlformats.org/officeDocument/2006/relationships/hyperlink" Target="https://www.whoi.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blueinstitute.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judith@blueinnovationlabs.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ueinnovationlabs.co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judith@blueinnovationlabs.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enturewell.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venturewell.org/ocean-enterprise-accelerato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reentownlabs.co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recruitment@greentownlabs.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gine.xyz/"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ben@engine.xyz"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reconewengland.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Director@MRECoNewEngland.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boc.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secure.nboc.org/forms/contact-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assport.co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ea-ahea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adele@masshcic.org" TargetMode="External"/><Relationship Id="rId4" Type="http://schemas.openxmlformats.org/officeDocument/2006/relationships/hyperlink" Target="https://masshcic.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androbotics.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researchandrobotics.org/contact-us-gener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aritime.edu/mcr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mcre@maritime.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massd.edu/smas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mailto:yanlai.chen@umassd.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assport.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5157B4D3-BB78-C1CF-FC99-DDB1CB1B3D95}"/>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F7191462-D2C2-EAD1-F2DD-C1010B25F9AD}"/>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9894CBA-1A4E-952D-0EE5-1E840A1654A1}"/>
              </a:ext>
            </a:extLst>
          </p:cNvPr>
          <p:cNvSpPr txBox="1"/>
          <p:nvPr/>
        </p:nvSpPr>
        <p:spPr>
          <a:xfrm>
            <a:off x="-4884" y="115489"/>
            <a:ext cx="89230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Woods Hole Oceanographic Institution</a:t>
            </a:r>
            <a:endParaRPr lang="en-US" dirty="0"/>
          </a:p>
        </p:txBody>
      </p:sp>
      <p:graphicFrame>
        <p:nvGraphicFramePr>
          <p:cNvPr id="12" name="Table 11">
            <a:extLst>
              <a:ext uri="{FF2B5EF4-FFF2-40B4-BE49-F238E27FC236}">
                <a16:creationId xmlns:a16="http://schemas.microsoft.com/office/drawing/2014/main" id="{7FFCD74B-3155-C9F4-E8F5-6001BE25FD34}"/>
              </a:ext>
            </a:extLst>
          </p:cNvPr>
          <p:cNvGraphicFramePr>
            <a:graphicFrameLocks noGrp="1"/>
          </p:cNvGraphicFramePr>
          <p:nvPr>
            <p:extLst>
              <p:ext uri="{D42A27DB-BD31-4B8C-83A1-F6EECF244321}">
                <p14:modId xmlns:p14="http://schemas.microsoft.com/office/powerpoint/2010/main" val="3796898923"/>
              </p:ext>
            </p:extLst>
          </p:nvPr>
        </p:nvGraphicFramePr>
        <p:xfrm>
          <a:off x="263236" y="983673"/>
          <a:ext cx="7112058" cy="4663440"/>
        </p:xfrm>
        <a:graphic>
          <a:graphicData uri="http://schemas.openxmlformats.org/drawingml/2006/table">
            <a:tbl>
              <a:tblPr bandRow="1">
                <a:tableStyleId>{5C22544A-7EE6-4342-B048-85BDC9FD1C3A}</a:tableStyleId>
              </a:tblPr>
              <a:tblGrid>
                <a:gridCol w="7112058">
                  <a:extLst>
                    <a:ext uri="{9D8B030D-6E8A-4147-A177-3AD203B41FA5}">
                      <a16:colId xmlns:a16="http://schemas.microsoft.com/office/drawing/2014/main" val="1339944532"/>
                    </a:ext>
                  </a:extLst>
                </a:gridCol>
              </a:tblGrid>
              <a:tr h="4324597">
                <a:tc>
                  <a:txBody>
                    <a:bodyPr/>
                    <a:lstStyle/>
                    <a:p>
                      <a:pPr>
                        <a:buNone/>
                      </a:pPr>
                      <a:r>
                        <a:rPr lang="en-US" dirty="0">
                          <a:effectLst/>
                        </a:rPr>
                        <a:t>Woods Hole Oceanographic Institution (WHOI) is the world’s leading independent nonprofit dedicated to advancing ocean science, engineering, and technology.  WHOI is renowned for pioneering innovations in autonomous underwater vehicles (AUVs) and for operating one of the most advanced fleets of research vessels and submersibles. </a:t>
                      </a:r>
                      <a:endParaRPr lang="en-US" dirty="0"/>
                    </a:p>
                    <a:p>
                      <a:pPr lvl="0">
                        <a:buNone/>
                      </a:pPr>
                      <a:endParaRPr lang="en-US" dirty="0">
                        <a:effectLst/>
                      </a:endParaRPr>
                    </a:p>
                    <a:p>
                      <a:pPr lvl="0">
                        <a:buNone/>
                      </a:pPr>
                      <a:r>
                        <a:rPr lang="en-US" dirty="0">
                          <a:effectLst/>
                        </a:rPr>
                        <a:t>The institution has a strong track record of translating research into practice, with technologies licensed for commercial use and several spinout companies emerging from its labs. WHOI’s collaborative model—partnering with academia, government, and industry—accelerates innovation in areas like offshore renewable energy, ocean carbon removal, and marine resource management. </a:t>
                      </a:r>
                      <a:endParaRPr lang="en-US" dirty="0"/>
                    </a:p>
                    <a:p>
                      <a:pPr lvl="0">
                        <a:buNone/>
                      </a:pPr>
                      <a:endParaRPr lang="en-US" dirty="0">
                        <a:effectLst/>
                      </a:endParaRPr>
                    </a:p>
                    <a:p>
                      <a:pPr lvl="0">
                        <a:buNone/>
                      </a:pPr>
                      <a:r>
                        <a:rPr lang="en-US" dirty="0">
                          <a:effectLst/>
                        </a:rPr>
                        <a:t>WHOI’s commitment to ocean discovery and impact makes it a cornerstone of Massachusetts’ ocean technology ecosystem and a vital contributor to the global blue economy.</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pic>
        <p:nvPicPr>
          <p:cNvPr id="17" name="Picture 16" descr="Blue text on a black background&#10;&#10;AI-generated content may be incorrect.">
            <a:extLst>
              <a:ext uri="{FF2B5EF4-FFF2-40B4-BE49-F238E27FC236}">
                <a16:creationId xmlns:a16="http://schemas.microsoft.com/office/drawing/2014/main" id="{6DFCD062-279C-2C4F-8DEA-C70B8EAE2A89}"/>
              </a:ext>
            </a:extLst>
          </p:cNvPr>
          <p:cNvPicPr>
            <a:picLocks noChangeAspect="1"/>
          </p:cNvPicPr>
          <p:nvPr/>
        </p:nvPicPr>
        <p:blipFill>
          <a:blip r:embed="rId3"/>
          <a:stretch>
            <a:fillRect/>
          </a:stretch>
        </p:blipFill>
        <p:spPr>
          <a:xfrm>
            <a:off x="7918264" y="1226545"/>
            <a:ext cx="4142510" cy="959048"/>
          </a:xfrm>
          <a:prstGeom prst="rect">
            <a:avLst/>
          </a:prstGeom>
        </p:spPr>
      </p:pic>
      <p:sp>
        <p:nvSpPr>
          <p:cNvPr id="19" name="Rectangle: Rounded Corners 18">
            <a:extLst>
              <a:ext uri="{FF2B5EF4-FFF2-40B4-BE49-F238E27FC236}">
                <a16:creationId xmlns:a16="http://schemas.microsoft.com/office/drawing/2014/main" id="{ECACD4EB-E30C-09DB-5DB3-29B29CAAB963}"/>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Website</a:t>
            </a:r>
          </a:p>
        </p:txBody>
      </p:sp>
      <p:sp>
        <p:nvSpPr>
          <p:cNvPr id="20" name="Rectangle: Rounded Corners 19">
            <a:extLst>
              <a:ext uri="{FF2B5EF4-FFF2-40B4-BE49-F238E27FC236}">
                <a16:creationId xmlns:a16="http://schemas.microsoft.com/office/drawing/2014/main" id="{8C12E293-5F96-A8F7-DBFA-A599A78547F3}"/>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5">
                  <a:extLst>
                    <a:ext uri="{A12FA001-AC4F-418D-AE19-62706E023703}">
                      <ahyp:hlinkClr xmlns:ahyp="http://schemas.microsoft.com/office/drawing/2018/hyperlinkcolor" val="tx"/>
                    </a:ext>
                  </a:extLst>
                </a:hlinkClick>
              </a:rPr>
              <a:t>Contact</a:t>
            </a:r>
            <a:endParaRPr lang="en-US" dirty="0">
              <a:solidFill>
                <a:schemeClr val="bg1"/>
              </a:solidFill>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0054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5FA0-906F-2158-0B43-7069009A76CB}"/>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31F2DF25-6C0D-5D49-9C8F-EA75BCEB718E}"/>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A8A68909-0598-7D67-A674-0849DF4F52CC}"/>
              </a:ext>
            </a:extLst>
          </p:cNvPr>
          <p:cNvCxnSpPr/>
          <p:nvPr/>
        </p:nvCxnSpPr>
        <p:spPr>
          <a:xfrm flipV="1">
            <a:off x="144481" y="90662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EF51F91-1985-D141-6C95-67109B625E76}"/>
              </a:ext>
            </a:extLst>
          </p:cNvPr>
          <p:cNvSpPr txBox="1"/>
          <p:nvPr/>
        </p:nvSpPr>
        <p:spPr>
          <a:xfrm>
            <a:off x="145841"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Blue Institute</a:t>
            </a:r>
            <a:endParaRPr lang="en-US" dirty="0"/>
          </a:p>
        </p:txBody>
      </p:sp>
      <p:sp>
        <p:nvSpPr>
          <p:cNvPr id="19" name="Rectangle: Rounded Corners 18">
            <a:extLst>
              <a:ext uri="{FF2B5EF4-FFF2-40B4-BE49-F238E27FC236}">
                <a16:creationId xmlns:a16="http://schemas.microsoft.com/office/drawing/2014/main" id="{F9B8FE36-797A-08BF-7998-54F558BD5F58}"/>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Wbsite</a:t>
            </a:r>
          </a:p>
        </p:txBody>
      </p:sp>
      <p:sp>
        <p:nvSpPr>
          <p:cNvPr id="9" name="Rectangle: Rounded Corners 8">
            <a:extLst>
              <a:ext uri="{FF2B5EF4-FFF2-40B4-BE49-F238E27FC236}">
                <a16:creationId xmlns:a16="http://schemas.microsoft.com/office/drawing/2014/main" id="{75FD9DEC-61DB-FEF7-7820-AE4CA732C6BF}"/>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 action="ppaction://noaction">
                <a:extLst>
                  <a:ext uri="{A12FA001-AC4F-418D-AE19-62706E023703}">
                    <ahyp:hlinkClr xmlns:ahyp="http://schemas.microsoft.com/office/drawing/2018/hyperlinkcolor" val="tx"/>
                  </a:ext>
                </a:extLst>
              </a:hlinkClick>
            </a:endParaRPr>
          </a:p>
        </p:txBody>
      </p:sp>
      <p:sp>
        <p:nvSpPr>
          <p:cNvPr id="16" name="TextBox 15">
            <a:extLst>
              <a:ext uri="{FF2B5EF4-FFF2-40B4-BE49-F238E27FC236}">
                <a16:creationId xmlns:a16="http://schemas.microsoft.com/office/drawing/2014/main" id="{5B3560D6-AA82-A5B0-0BE0-3162D44AC44F}"/>
              </a:ext>
            </a:extLst>
          </p:cNvPr>
          <p:cNvSpPr txBox="1"/>
          <p:nvPr/>
        </p:nvSpPr>
        <p:spPr>
          <a:xfrm>
            <a:off x="270375" y="1165980"/>
            <a:ext cx="731520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Blue Institute is a nonprofit 501c3 dedicated to creating solutions for climate challenges. Home to the BLUE </a:t>
            </a:r>
            <a:r>
              <a:rPr lang="en-US" sz="2000" dirty="0" err="1">
                <a:ea typeface="+mn-lt"/>
                <a:cs typeface="+mn-lt"/>
              </a:rPr>
              <a:t>Excelerator</a:t>
            </a:r>
            <a:r>
              <a:rPr lang="en-US" sz="2000" dirty="0">
                <a:ea typeface="+mn-lt"/>
                <a:cs typeface="+mn-lt"/>
              </a:rPr>
              <a:t> (BX), it is an “Advanced Topics” virtual three-month program for </a:t>
            </a:r>
            <a:r>
              <a:rPr lang="en-US" sz="2000" dirty="0" err="1">
                <a:ea typeface="+mn-lt"/>
                <a:cs typeface="+mn-lt"/>
              </a:rPr>
              <a:t>BlueTech</a:t>
            </a:r>
            <a:r>
              <a:rPr lang="en-US" sz="2000" dirty="0">
                <a:ea typeface="+mn-lt"/>
                <a:cs typeface="+mn-lt"/>
              </a:rPr>
              <a:t>, </a:t>
            </a:r>
            <a:r>
              <a:rPr lang="en-US" sz="2000" dirty="0" err="1">
                <a:ea typeface="+mn-lt"/>
                <a:cs typeface="+mn-lt"/>
              </a:rPr>
              <a:t>ClimateTech</a:t>
            </a:r>
            <a:r>
              <a:rPr lang="en-US" sz="2000" dirty="0">
                <a:ea typeface="+mn-lt"/>
                <a:cs typeface="+mn-lt"/>
              </a:rPr>
              <a:t>, and Blue Economy startups – taking a deep dive into design, development, and deployment of pilots &amp; prototypes with industry mentors and expert speakers. </a:t>
            </a:r>
            <a:endParaRPr lang="en-US" dirty="0">
              <a:ea typeface="+mn-lt"/>
              <a:cs typeface="+mn-lt"/>
            </a:endParaRPr>
          </a:p>
          <a:p>
            <a:endParaRPr lang="en-US" sz="2000" dirty="0">
              <a:ea typeface="+mn-lt"/>
              <a:cs typeface="+mn-lt"/>
            </a:endParaRPr>
          </a:p>
          <a:p>
            <a:r>
              <a:rPr lang="en-US" sz="2000" dirty="0">
                <a:ea typeface="+mn-lt"/>
                <a:cs typeface="+mn-lt"/>
              </a:rPr>
              <a:t>BX has graduated 49 startups and is opening the sixth cohort BX6 application at the end of October 2025. For its 10th anniversary in 2026, Blue Institute is organizing the global Climate Week Blue.</a:t>
            </a:r>
            <a:endParaRPr lang="en-US">
              <a:ea typeface="+mn-lt"/>
              <a:cs typeface="+mn-lt"/>
            </a:endParaRPr>
          </a:p>
        </p:txBody>
      </p:sp>
      <p:pic>
        <p:nvPicPr>
          <p:cNvPr id="2" name="Picture 1" descr="A blue and black logo&#10;&#10;AI-generated content may be incorrect.">
            <a:extLst>
              <a:ext uri="{FF2B5EF4-FFF2-40B4-BE49-F238E27FC236}">
                <a16:creationId xmlns:a16="http://schemas.microsoft.com/office/drawing/2014/main" id="{AEFF083A-7ACD-E461-3D5E-C011EDD53003}"/>
              </a:ext>
            </a:extLst>
          </p:cNvPr>
          <p:cNvPicPr>
            <a:picLocks noChangeAspect="1"/>
          </p:cNvPicPr>
          <p:nvPr/>
        </p:nvPicPr>
        <p:blipFill>
          <a:blip r:embed="rId5"/>
          <a:stretch>
            <a:fillRect/>
          </a:stretch>
        </p:blipFill>
        <p:spPr>
          <a:xfrm>
            <a:off x="7930034" y="1163041"/>
            <a:ext cx="4125457" cy="721920"/>
          </a:xfrm>
          <a:prstGeom prst="rect">
            <a:avLst/>
          </a:prstGeom>
        </p:spPr>
      </p:pic>
    </p:spTree>
    <p:extLst>
      <p:ext uri="{BB962C8B-B14F-4D97-AF65-F5344CB8AC3E}">
        <p14:creationId xmlns:p14="http://schemas.microsoft.com/office/powerpoint/2010/main" val="392757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55DB-2A2C-35FF-D87D-582D8D016987}"/>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38734817-BB9C-E730-525D-CC82D888B8DF}"/>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AAD1836B-28EA-8C27-75A3-009BE22131C0}"/>
              </a:ext>
            </a:extLst>
          </p:cNvPr>
          <p:cNvCxnSpPr/>
          <p:nvPr/>
        </p:nvCxnSpPr>
        <p:spPr>
          <a:xfrm flipV="1">
            <a:off x="144481" y="90662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0C79900-3C70-38C1-FA64-7DF0F637622D}"/>
              </a:ext>
            </a:extLst>
          </p:cNvPr>
          <p:cNvSpPr txBox="1"/>
          <p:nvPr/>
        </p:nvSpPr>
        <p:spPr>
          <a:xfrm>
            <a:off x="145841"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Blue Innovation Labs</a:t>
            </a:r>
            <a:endParaRPr lang="en-US" dirty="0"/>
          </a:p>
        </p:txBody>
      </p:sp>
      <p:sp>
        <p:nvSpPr>
          <p:cNvPr id="19" name="Rectangle: Rounded Corners 18">
            <a:extLst>
              <a:ext uri="{FF2B5EF4-FFF2-40B4-BE49-F238E27FC236}">
                <a16:creationId xmlns:a16="http://schemas.microsoft.com/office/drawing/2014/main" id="{CE3F8D47-D63B-2FBA-EDAA-93C25E7D7545}"/>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sp>
        <p:nvSpPr>
          <p:cNvPr id="9" name="Rectangle: Rounded Corners 8">
            <a:extLst>
              <a:ext uri="{FF2B5EF4-FFF2-40B4-BE49-F238E27FC236}">
                <a16:creationId xmlns:a16="http://schemas.microsoft.com/office/drawing/2014/main" id="{F4CB84D8-CA7A-7D73-EB65-FD4E812C94B0}"/>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 action="ppaction://noaction">
                <a:extLst>
                  <a:ext uri="{A12FA001-AC4F-418D-AE19-62706E023703}">
                    <ahyp:hlinkClr xmlns:ahyp="http://schemas.microsoft.com/office/drawing/2018/hyperlinkcolor" val="tx"/>
                  </a:ext>
                </a:extLst>
              </a:hlinkClick>
            </a:endParaRPr>
          </a:p>
        </p:txBody>
      </p:sp>
      <p:sp>
        <p:nvSpPr>
          <p:cNvPr id="16" name="TextBox 15">
            <a:extLst>
              <a:ext uri="{FF2B5EF4-FFF2-40B4-BE49-F238E27FC236}">
                <a16:creationId xmlns:a16="http://schemas.microsoft.com/office/drawing/2014/main" id="{582DA424-8B72-23A3-31D2-03B2DDE46C8E}"/>
              </a:ext>
            </a:extLst>
          </p:cNvPr>
          <p:cNvSpPr txBox="1"/>
          <p:nvPr/>
        </p:nvSpPr>
        <p:spPr>
          <a:xfrm>
            <a:off x="270375" y="1165980"/>
            <a:ext cx="73152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Blue Innovation Labs, located on Boston Harbor, is the first ocean tech hub on the US eastern seaboard. Home to the BLUE Incubator, a bespoke one-three-year platform for </a:t>
            </a:r>
            <a:r>
              <a:rPr lang="en-US" sz="2000" dirty="0" err="1">
                <a:ea typeface="+mn-lt"/>
                <a:cs typeface="+mn-lt"/>
              </a:rPr>
              <a:t>BlueTech</a:t>
            </a:r>
            <a:r>
              <a:rPr lang="en-US" sz="2000" dirty="0">
                <a:ea typeface="+mn-lt"/>
                <a:cs typeface="+mn-lt"/>
              </a:rPr>
              <a:t> &amp; </a:t>
            </a:r>
            <a:r>
              <a:rPr lang="en-US" sz="2000" dirty="0" err="1">
                <a:ea typeface="+mn-lt"/>
                <a:cs typeface="+mn-lt"/>
              </a:rPr>
              <a:t>ClimateTech</a:t>
            </a:r>
            <a:r>
              <a:rPr lang="en-US" sz="2000" dirty="0">
                <a:ea typeface="+mn-lt"/>
                <a:cs typeface="+mn-lt"/>
              </a:rPr>
              <a:t> startups, has 30 alumni with over $35 million raised, and dozens of jobs created. </a:t>
            </a:r>
            <a:endParaRPr lang="en-US" dirty="0">
              <a:ea typeface="+mn-lt"/>
              <a:cs typeface="+mn-lt"/>
            </a:endParaRPr>
          </a:p>
          <a:p>
            <a:endParaRPr lang="en-US" sz="2000" dirty="0">
              <a:ea typeface="+mn-lt"/>
              <a:cs typeface="+mn-lt"/>
            </a:endParaRPr>
          </a:p>
          <a:p>
            <a:r>
              <a:rPr lang="en-US" sz="2000" dirty="0">
                <a:ea typeface="+mn-lt"/>
                <a:cs typeface="+mn-lt"/>
              </a:rPr>
              <a:t>Specialized wrap around services, funding access, in-situ testing, dual-use and technical support to bridge the "Valley of Death" to commercialization. Regional and national network partnerships and globally through membership in the World Economic Forum’s 1000 Ocean Startups coalition.</a:t>
            </a:r>
            <a:endParaRPr lang="en-US">
              <a:ea typeface="+mn-lt"/>
              <a:cs typeface="+mn-lt"/>
            </a:endParaRPr>
          </a:p>
        </p:txBody>
      </p:sp>
      <p:pic>
        <p:nvPicPr>
          <p:cNvPr id="2" name="Picture 1" descr="A blue and black logo&#10;&#10;AI-generated content may be incorrect.">
            <a:extLst>
              <a:ext uri="{FF2B5EF4-FFF2-40B4-BE49-F238E27FC236}">
                <a16:creationId xmlns:a16="http://schemas.microsoft.com/office/drawing/2014/main" id="{4DDA38EF-6CF3-644F-FD1A-BCADA11B4C10}"/>
              </a:ext>
            </a:extLst>
          </p:cNvPr>
          <p:cNvPicPr>
            <a:picLocks noChangeAspect="1"/>
          </p:cNvPicPr>
          <p:nvPr/>
        </p:nvPicPr>
        <p:blipFill>
          <a:blip r:embed="rId5"/>
          <a:stretch>
            <a:fillRect/>
          </a:stretch>
        </p:blipFill>
        <p:spPr>
          <a:xfrm>
            <a:off x="8272603" y="-188614"/>
            <a:ext cx="3229070" cy="3244159"/>
          </a:xfrm>
          <a:prstGeom prst="rect">
            <a:avLst/>
          </a:prstGeom>
        </p:spPr>
      </p:pic>
    </p:spTree>
    <p:extLst>
      <p:ext uri="{BB962C8B-B14F-4D97-AF65-F5344CB8AC3E}">
        <p14:creationId xmlns:p14="http://schemas.microsoft.com/office/powerpoint/2010/main" val="226060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14F6-CDDC-2C69-B9BF-E77BBE26EB66}"/>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8A6AB605-E545-121E-EBEF-06F44D7D38C8}"/>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B9DFC142-AAA8-111B-3983-4092BE501352}"/>
              </a:ext>
            </a:extLst>
          </p:cNvPr>
          <p:cNvCxnSpPr/>
          <p:nvPr/>
        </p:nvCxnSpPr>
        <p:spPr>
          <a:xfrm flipV="1">
            <a:off x="144481" y="90662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8B882C4-4DEA-CC7D-7F00-E1A6F9753306}"/>
              </a:ext>
            </a:extLst>
          </p:cNvPr>
          <p:cNvSpPr txBox="1"/>
          <p:nvPr/>
        </p:nvSpPr>
        <p:spPr>
          <a:xfrm>
            <a:off x="145841"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err="1">
                <a:solidFill>
                  <a:srgbClr val="185F87"/>
                </a:solidFill>
                <a:latin typeface="Calibri"/>
                <a:ea typeface="Calibri"/>
                <a:cs typeface="Calibri"/>
              </a:rPr>
              <a:t>VentureWell</a:t>
            </a:r>
          </a:p>
        </p:txBody>
      </p:sp>
      <p:sp>
        <p:nvSpPr>
          <p:cNvPr id="19" name="Rectangle: Rounded Corners 18">
            <a:extLst>
              <a:ext uri="{FF2B5EF4-FFF2-40B4-BE49-F238E27FC236}">
                <a16:creationId xmlns:a16="http://schemas.microsoft.com/office/drawing/2014/main" id="{BCC5C2A3-ABC2-C9ED-5367-0936BB02D358}"/>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sp>
        <p:nvSpPr>
          <p:cNvPr id="16" name="TextBox 15">
            <a:extLst>
              <a:ext uri="{FF2B5EF4-FFF2-40B4-BE49-F238E27FC236}">
                <a16:creationId xmlns:a16="http://schemas.microsoft.com/office/drawing/2014/main" id="{632B3B94-E67A-7BE2-ECB0-69AB50E87F6C}"/>
              </a:ext>
            </a:extLst>
          </p:cNvPr>
          <p:cNvSpPr txBox="1"/>
          <p:nvPr/>
        </p:nvSpPr>
        <p:spPr>
          <a:xfrm>
            <a:off x="270375" y="1165980"/>
            <a:ext cx="731520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ea typeface="+mn-lt"/>
                <a:cs typeface="+mn-lt"/>
              </a:rPr>
              <a:t>VentureWell</a:t>
            </a:r>
            <a:r>
              <a:rPr lang="en-US" sz="2000" dirty="0">
                <a:ea typeface="+mn-lt"/>
                <a:cs typeface="+mn-lt"/>
              </a:rPr>
              <a:t> is a non-profit organization with a mission to foster science and technology innovation and entrepreneurship addressing the most pressing challenges facing people and the planet. Over 30 years, we’ve trained and supported more than 19,000 innovators representing over 5,800 ventures that have raised over $7B in private and public investment. </a:t>
            </a:r>
            <a:endParaRPr lang="en-US">
              <a:ea typeface="+mn-lt"/>
              <a:cs typeface="+mn-lt"/>
            </a:endParaRPr>
          </a:p>
          <a:p>
            <a:endParaRPr lang="en-US" sz="2000" dirty="0">
              <a:ea typeface="+mn-lt"/>
              <a:cs typeface="+mn-lt"/>
            </a:endParaRPr>
          </a:p>
          <a:p>
            <a:r>
              <a:rPr lang="en-US" sz="2000" dirty="0">
                <a:ea typeface="+mn-lt"/>
                <a:cs typeface="+mn-lt"/>
              </a:rPr>
              <a:t>Through </a:t>
            </a:r>
            <a:r>
              <a:rPr lang="en-US" sz="2000" dirty="0" err="1">
                <a:ea typeface="+mn-lt"/>
                <a:cs typeface="+mn-lt"/>
              </a:rPr>
              <a:t>VentureWell’s</a:t>
            </a:r>
            <a:r>
              <a:rPr lang="en-US" sz="2000" dirty="0">
                <a:ea typeface="+mn-lt"/>
                <a:cs typeface="+mn-lt"/>
              </a:rPr>
              <a:t> Ocean Enterprise Accelerator program, we are supporting founders developing and commercializing new ocean technology for economic and societal benefit to the U.S. and our blue economy. Visit </a:t>
            </a:r>
            <a:r>
              <a:rPr lang="en-US" sz="2000" dirty="0">
                <a:ea typeface="+mn-lt"/>
                <a:cs typeface="+mn-lt"/>
                <a:hlinkClick r:id="rId4"/>
              </a:rPr>
              <a:t>https://venturewell.org/ocean-enterprise-accelerator/</a:t>
            </a:r>
            <a:r>
              <a:rPr lang="en-US" sz="2000" dirty="0">
                <a:ea typeface="+mn-lt"/>
                <a:cs typeface="+mn-lt"/>
              </a:rPr>
              <a:t> for info and deadlines. </a:t>
            </a:r>
            <a:endParaRPr lang="en-US"/>
          </a:p>
          <a:p>
            <a:endParaRPr lang="en-US" sz="2000" dirty="0"/>
          </a:p>
        </p:txBody>
      </p:sp>
      <p:pic>
        <p:nvPicPr>
          <p:cNvPr id="7" name="Picture 6" descr="A close up of a logo&#10;&#10;AI-generated content may be incorrect.">
            <a:extLst>
              <a:ext uri="{FF2B5EF4-FFF2-40B4-BE49-F238E27FC236}">
                <a16:creationId xmlns:a16="http://schemas.microsoft.com/office/drawing/2014/main" id="{06B9C412-4E7E-8A23-AAB5-56AC1F0170E8}"/>
              </a:ext>
            </a:extLst>
          </p:cNvPr>
          <p:cNvPicPr>
            <a:picLocks noChangeAspect="1"/>
          </p:cNvPicPr>
          <p:nvPr/>
        </p:nvPicPr>
        <p:blipFill>
          <a:blip r:embed="rId5"/>
          <a:stretch>
            <a:fillRect/>
          </a:stretch>
        </p:blipFill>
        <p:spPr>
          <a:xfrm>
            <a:off x="7848181" y="1014518"/>
            <a:ext cx="4040275" cy="968724"/>
          </a:xfrm>
          <a:prstGeom prst="rect">
            <a:avLst/>
          </a:prstGeom>
        </p:spPr>
      </p:pic>
    </p:spTree>
    <p:extLst>
      <p:ext uri="{BB962C8B-B14F-4D97-AF65-F5344CB8AC3E}">
        <p14:creationId xmlns:p14="http://schemas.microsoft.com/office/powerpoint/2010/main" val="24827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2A7F-AEE1-7867-DE11-1E72BEC45C99}"/>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D0E0601B-2CAD-69B5-25E8-6D6DCC1E704D}"/>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2135F41D-922E-F861-6553-80106CA959A0}"/>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73A69FA-779F-C956-3D5E-3168E5CAC2C2}"/>
              </a:ext>
            </a:extLst>
          </p:cNvPr>
          <p:cNvSpPr txBox="1"/>
          <p:nvPr/>
        </p:nvSpPr>
        <p:spPr>
          <a:xfrm>
            <a:off x="-4884"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Greentown Labs</a:t>
            </a:r>
            <a:endParaRPr lang="en-US" dirty="0"/>
          </a:p>
        </p:txBody>
      </p:sp>
      <p:graphicFrame>
        <p:nvGraphicFramePr>
          <p:cNvPr id="12" name="Table 11">
            <a:extLst>
              <a:ext uri="{FF2B5EF4-FFF2-40B4-BE49-F238E27FC236}">
                <a16:creationId xmlns:a16="http://schemas.microsoft.com/office/drawing/2014/main" id="{BBB45021-05F2-D3FE-80ED-E228B1322506}"/>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8A4AAA00-7BD4-C1C8-684B-0F03DA2BED44}"/>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graphicFrame>
        <p:nvGraphicFramePr>
          <p:cNvPr id="10" name="Table 9">
            <a:extLst>
              <a:ext uri="{FF2B5EF4-FFF2-40B4-BE49-F238E27FC236}">
                <a16:creationId xmlns:a16="http://schemas.microsoft.com/office/drawing/2014/main" id="{7023E11B-1058-6819-4838-1F8971290AAA}"/>
              </a:ext>
            </a:extLst>
          </p:cNvPr>
          <p:cNvGraphicFramePr>
            <a:graphicFrameLocks noGrp="1"/>
          </p:cNvGraphicFramePr>
          <p:nvPr>
            <p:extLst>
              <p:ext uri="{D42A27DB-BD31-4B8C-83A1-F6EECF244321}">
                <p14:modId xmlns:p14="http://schemas.microsoft.com/office/powerpoint/2010/main" val="1482844134"/>
              </p:ext>
            </p:extLst>
          </p:nvPr>
        </p:nvGraphicFramePr>
        <p:xfrm>
          <a:off x="259940" y="879230"/>
          <a:ext cx="7971677" cy="4754880"/>
        </p:xfrm>
        <a:graphic>
          <a:graphicData uri="http://schemas.openxmlformats.org/drawingml/2006/table">
            <a:tbl>
              <a:tblPr bandRow="1">
                <a:tableStyleId>{5C22544A-7EE6-4342-B048-85BDC9FD1C3A}</a:tableStyleId>
              </a:tblPr>
              <a:tblGrid>
                <a:gridCol w="7971677">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400" b="0" i="0" u="none" strike="noStrike" noProof="0" dirty="0">
                          <a:effectLst/>
                        </a:rPr>
                        <a:t>Greentown Labs (Somerville, MA) is the largest </a:t>
                      </a:r>
                      <a:r>
                        <a:rPr lang="en-US" sz="2400" b="0" i="0" u="none" strike="noStrike" noProof="0" err="1">
                          <a:effectLst/>
                        </a:rPr>
                        <a:t>climatetech</a:t>
                      </a:r>
                      <a:r>
                        <a:rPr lang="en-US" sz="2400" b="0" i="0" u="none" strike="noStrike" noProof="0" dirty="0">
                          <a:effectLst/>
                        </a:rPr>
                        <a:t> incubator in the world, offering prototyping resources and a powerful network of partners to support startups in addressing the climate crisis. </a:t>
                      </a:r>
                      <a:endParaRPr lang="en-US" dirty="0"/>
                    </a:p>
                    <a:p>
                      <a:pPr lvl="0" algn="l">
                        <a:lnSpc>
                          <a:spcPct val="100000"/>
                        </a:lnSpc>
                        <a:spcBef>
                          <a:spcPts val="0"/>
                        </a:spcBef>
                        <a:spcAft>
                          <a:spcPts val="0"/>
                        </a:spcAft>
                        <a:buNone/>
                      </a:pPr>
                      <a:endParaRPr lang="en-US" sz="2400" b="0" i="0" u="none" strike="noStrike" noProof="0" dirty="0">
                        <a:effectLst/>
                      </a:endParaRPr>
                    </a:p>
                    <a:p>
                      <a:pPr lvl="0" algn="l">
                        <a:lnSpc>
                          <a:spcPct val="100000"/>
                        </a:lnSpc>
                        <a:spcBef>
                          <a:spcPts val="0"/>
                        </a:spcBef>
                        <a:spcAft>
                          <a:spcPts val="0"/>
                        </a:spcAft>
                        <a:buNone/>
                      </a:pPr>
                      <a:r>
                        <a:rPr lang="en-US" sz="2400" b="0" i="0" u="none" strike="noStrike" noProof="0" dirty="0">
                          <a:effectLst/>
                        </a:rPr>
                        <a:t>Greentown plays a vital role in advancing ocean and blue tech innovation by providing the tools and community needed to scale technologies through in-lab development—helping entrepreneurs de-risk solutions that leverage marine resources or sustain marine environments. </a:t>
                      </a:r>
                      <a:endParaRPr lang="en-US"/>
                    </a:p>
                    <a:p>
                      <a:pPr lvl="0" algn="l">
                        <a:lnSpc>
                          <a:spcPct val="100000"/>
                        </a:lnSpc>
                        <a:spcBef>
                          <a:spcPts val="0"/>
                        </a:spcBef>
                        <a:spcAft>
                          <a:spcPts val="0"/>
                        </a:spcAft>
                        <a:buNone/>
                      </a:pPr>
                      <a:endParaRPr lang="en-US" sz="2400" b="0" i="0" u="none" strike="noStrike" noProof="0" dirty="0">
                        <a:effectLst/>
                      </a:endParaRPr>
                    </a:p>
                    <a:p>
                      <a:pPr lvl="0" algn="l">
                        <a:lnSpc>
                          <a:spcPct val="100000"/>
                        </a:lnSpc>
                        <a:spcBef>
                          <a:spcPts val="0"/>
                        </a:spcBef>
                        <a:spcAft>
                          <a:spcPts val="0"/>
                        </a:spcAft>
                        <a:buNone/>
                      </a:pPr>
                      <a:r>
                        <a:rPr lang="en-US" sz="2400" b="0" i="0" u="none" strike="noStrike" noProof="0" dirty="0">
                          <a:effectLst/>
                        </a:rPr>
                        <a:t>Since 2011, Greentown has supported 600+ startups that have raised $8.2B+ and created 13,500+ jobs.</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sp>
        <p:nvSpPr>
          <p:cNvPr id="9" name="Rectangle: Rounded Corners 8">
            <a:extLst>
              <a:ext uri="{FF2B5EF4-FFF2-40B4-BE49-F238E27FC236}">
                <a16:creationId xmlns:a16="http://schemas.microsoft.com/office/drawing/2014/main" id="{875883F2-7908-6438-4AF3-80BFA65A27A1}"/>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pic>
        <p:nvPicPr>
          <p:cNvPr id="2" name="Picture 1" descr="A logo with a star in the center&#10;&#10;AI-generated content may be incorrect.">
            <a:extLst>
              <a:ext uri="{FF2B5EF4-FFF2-40B4-BE49-F238E27FC236}">
                <a16:creationId xmlns:a16="http://schemas.microsoft.com/office/drawing/2014/main" id="{B314FEAD-12DB-75BF-17C7-FBB87E95C17B}"/>
              </a:ext>
            </a:extLst>
          </p:cNvPr>
          <p:cNvPicPr>
            <a:picLocks noChangeAspect="1"/>
          </p:cNvPicPr>
          <p:nvPr/>
        </p:nvPicPr>
        <p:blipFill>
          <a:blip r:embed="rId5"/>
          <a:stretch>
            <a:fillRect/>
          </a:stretch>
        </p:blipFill>
        <p:spPr>
          <a:xfrm>
            <a:off x="8923385" y="468922"/>
            <a:ext cx="2082464" cy="2001297"/>
          </a:xfrm>
          <a:prstGeom prst="rect">
            <a:avLst/>
          </a:prstGeom>
        </p:spPr>
      </p:pic>
    </p:spTree>
    <p:extLst>
      <p:ext uri="{BB962C8B-B14F-4D97-AF65-F5344CB8AC3E}">
        <p14:creationId xmlns:p14="http://schemas.microsoft.com/office/powerpoint/2010/main" val="98965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F91FE-C5CF-2E9B-B855-4BBF3A5B45B9}"/>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9D5F82F5-18BD-76C0-EE0D-FB5385C8A8FB}"/>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0D756CDC-D3D4-65E2-2834-92857A220091}"/>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30D5790-D1ED-CB8F-A2AA-876A5223215E}"/>
              </a:ext>
            </a:extLst>
          </p:cNvPr>
          <p:cNvSpPr txBox="1"/>
          <p:nvPr/>
        </p:nvSpPr>
        <p:spPr>
          <a:xfrm>
            <a:off x="-4884"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The Engine</a:t>
            </a:r>
            <a:endParaRPr lang="en-US" dirty="0"/>
          </a:p>
        </p:txBody>
      </p:sp>
      <p:graphicFrame>
        <p:nvGraphicFramePr>
          <p:cNvPr id="12" name="Table 11">
            <a:extLst>
              <a:ext uri="{FF2B5EF4-FFF2-40B4-BE49-F238E27FC236}">
                <a16:creationId xmlns:a16="http://schemas.microsoft.com/office/drawing/2014/main" id="{6ECEB0FE-7FFE-8656-EBCC-7EBB08A9C882}"/>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52D628FE-712D-1697-6A1C-C0548FC7E488}"/>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graphicFrame>
        <p:nvGraphicFramePr>
          <p:cNvPr id="10" name="Table 9">
            <a:extLst>
              <a:ext uri="{FF2B5EF4-FFF2-40B4-BE49-F238E27FC236}">
                <a16:creationId xmlns:a16="http://schemas.microsoft.com/office/drawing/2014/main" id="{393510B9-602D-80EA-E1B4-2EF3453CB46B}"/>
              </a:ext>
            </a:extLst>
          </p:cNvPr>
          <p:cNvGraphicFramePr>
            <a:graphicFrameLocks noGrp="1"/>
          </p:cNvGraphicFramePr>
          <p:nvPr>
            <p:extLst>
              <p:ext uri="{D42A27DB-BD31-4B8C-83A1-F6EECF244321}">
                <p14:modId xmlns:p14="http://schemas.microsoft.com/office/powerpoint/2010/main" val="4024268746"/>
              </p:ext>
            </p:extLst>
          </p:nvPr>
        </p:nvGraphicFramePr>
        <p:xfrm>
          <a:off x="259940" y="879230"/>
          <a:ext cx="7971677" cy="4470400"/>
        </p:xfrm>
        <a:graphic>
          <a:graphicData uri="http://schemas.openxmlformats.org/drawingml/2006/table">
            <a:tbl>
              <a:tblPr bandRow="1">
                <a:tableStyleId>{5C22544A-7EE6-4342-B048-85BDC9FD1C3A}</a:tableStyleId>
              </a:tblPr>
              <a:tblGrid>
                <a:gridCol w="7971677">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000" b="0" i="0" u="none" strike="noStrike" noProof="0" dirty="0">
                          <a:effectLst/>
                        </a:rPr>
                        <a:t>The Engine is a nonprofit incubator that helps Tough Tech teams—working at the intersection of science and engineering—scale breakthrough solutions to the world’s hardest problems. Located in Cambridge, we support ocean tech startups with lab space, industry expert advisors, policy and public affairs guidance, and investor and industry connections. </a:t>
                      </a:r>
                      <a:endParaRPr lang="en-US" dirty="0"/>
                    </a:p>
                    <a:p>
                      <a:pPr lvl="0" algn="l">
                        <a:lnSpc>
                          <a:spcPct val="100000"/>
                        </a:lnSpc>
                        <a:spcBef>
                          <a:spcPts val="0"/>
                        </a:spcBef>
                        <a:spcAft>
                          <a:spcPts val="0"/>
                        </a:spcAft>
                        <a:buNone/>
                      </a:pPr>
                      <a:endParaRPr lang="en-US" sz="2000" b="0" i="0" u="none" strike="noStrike" noProof="0" dirty="0">
                        <a:effectLst/>
                      </a:endParaRPr>
                    </a:p>
                    <a:p>
                      <a:pPr lvl="0" algn="l">
                        <a:lnSpc>
                          <a:spcPct val="100000"/>
                        </a:lnSpc>
                        <a:spcBef>
                          <a:spcPts val="0"/>
                        </a:spcBef>
                        <a:spcAft>
                          <a:spcPts val="0"/>
                        </a:spcAft>
                        <a:buNone/>
                      </a:pPr>
                      <a:r>
                        <a:rPr lang="en-US" sz="2000" b="0" i="0" u="none" strike="noStrike" noProof="0" dirty="0">
                          <a:effectLst/>
                        </a:rPr>
                        <a:t>Our ecosystem helps founders advance innovations in sensing, robotics, energy, and marine systems from lab to ocean, accelerating impact in the blue economy.</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sp>
        <p:nvSpPr>
          <p:cNvPr id="9" name="Rectangle: Rounded Corners 8">
            <a:extLst>
              <a:ext uri="{FF2B5EF4-FFF2-40B4-BE49-F238E27FC236}">
                <a16:creationId xmlns:a16="http://schemas.microsoft.com/office/drawing/2014/main" id="{398DD7FA-C6BD-A330-06CE-4CD2C16120D0}"/>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pic>
        <p:nvPicPr>
          <p:cNvPr id="2" name="Picture 1" descr="A black background with white text&#10;&#10;AI-generated content may be incorrect.">
            <a:extLst>
              <a:ext uri="{FF2B5EF4-FFF2-40B4-BE49-F238E27FC236}">
                <a16:creationId xmlns:a16="http://schemas.microsoft.com/office/drawing/2014/main" id="{5864961D-2754-3230-0910-EF636DF02730}"/>
              </a:ext>
            </a:extLst>
          </p:cNvPr>
          <p:cNvPicPr>
            <a:picLocks noChangeAspect="1"/>
          </p:cNvPicPr>
          <p:nvPr/>
        </p:nvPicPr>
        <p:blipFill>
          <a:blip r:embed="rId5"/>
          <a:stretch>
            <a:fillRect/>
          </a:stretch>
        </p:blipFill>
        <p:spPr>
          <a:xfrm>
            <a:off x="8573494" y="984373"/>
            <a:ext cx="2849232" cy="1121124"/>
          </a:xfrm>
          <a:prstGeom prst="rect">
            <a:avLst/>
          </a:prstGeom>
        </p:spPr>
      </p:pic>
    </p:spTree>
    <p:extLst>
      <p:ext uri="{BB962C8B-B14F-4D97-AF65-F5344CB8AC3E}">
        <p14:creationId xmlns:p14="http://schemas.microsoft.com/office/powerpoint/2010/main" val="353651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9D6D-0809-0FB1-8B11-EF30043C9EBF}"/>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2FF4657B-AAB2-04B0-CDBA-B44873E8347A}"/>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5946C9DA-55C2-694D-A4A7-426EF041FBFE}"/>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304BE19-B579-FE95-0BBF-0A4656EECF65}"/>
              </a:ext>
            </a:extLst>
          </p:cNvPr>
          <p:cNvSpPr txBox="1"/>
          <p:nvPr/>
        </p:nvSpPr>
        <p:spPr>
          <a:xfrm>
            <a:off x="-4884"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Marine Renewable Energy Collaborative</a:t>
            </a:r>
            <a:endParaRPr lang="en-US" dirty="0"/>
          </a:p>
        </p:txBody>
      </p:sp>
      <p:graphicFrame>
        <p:nvGraphicFramePr>
          <p:cNvPr id="12" name="Table 11">
            <a:extLst>
              <a:ext uri="{FF2B5EF4-FFF2-40B4-BE49-F238E27FC236}">
                <a16:creationId xmlns:a16="http://schemas.microsoft.com/office/drawing/2014/main" id="{42C3B9B3-A98B-0665-618E-D6890A7ACD1B}"/>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60E21D14-35AD-0A93-61B7-B56AB94760EC}"/>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graphicFrame>
        <p:nvGraphicFramePr>
          <p:cNvPr id="10" name="Table 9">
            <a:extLst>
              <a:ext uri="{FF2B5EF4-FFF2-40B4-BE49-F238E27FC236}">
                <a16:creationId xmlns:a16="http://schemas.microsoft.com/office/drawing/2014/main" id="{1480B570-850D-C688-7012-7CCA0AB4C5FD}"/>
              </a:ext>
            </a:extLst>
          </p:cNvPr>
          <p:cNvGraphicFramePr>
            <a:graphicFrameLocks noGrp="1"/>
          </p:cNvGraphicFramePr>
          <p:nvPr>
            <p:extLst>
              <p:ext uri="{D42A27DB-BD31-4B8C-83A1-F6EECF244321}">
                <p14:modId xmlns:p14="http://schemas.microsoft.com/office/powerpoint/2010/main" val="1840760474"/>
              </p:ext>
            </p:extLst>
          </p:nvPr>
        </p:nvGraphicFramePr>
        <p:xfrm>
          <a:off x="259940" y="879230"/>
          <a:ext cx="7971677" cy="4470400"/>
        </p:xfrm>
        <a:graphic>
          <a:graphicData uri="http://schemas.openxmlformats.org/drawingml/2006/table">
            <a:tbl>
              <a:tblPr bandRow="1">
                <a:tableStyleId>{5C22544A-7EE6-4342-B048-85BDC9FD1C3A}</a:tableStyleId>
              </a:tblPr>
              <a:tblGrid>
                <a:gridCol w="7971677">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000" b="0" i="0" u="none" strike="noStrike" noProof="0" dirty="0">
                          <a:effectLst/>
                          <a:latin typeface="Aptos"/>
                        </a:rPr>
                        <a:t>The Marine Renewable Energy Collaborative of New England (</a:t>
                      </a:r>
                      <a:r>
                        <a:rPr lang="en-US" sz="2000" b="0" i="0" u="none" strike="noStrike" noProof="0" err="1">
                          <a:effectLst/>
                          <a:latin typeface="Aptos"/>
                        </a:rPr>
                        <a:t>MRECo</a:t>
                      </a:r>
                      <a:r>
                        <a:rPr lang="en-US" sz="2000" b="0" i="0" u="none" strike="noStrike" noProof="0" dirty="0">
                          <a:effectLst/>
                          <a:latin typeface="Aptos"/>
                        </a:rPr>
                        <a:t>) is a non-profit dedicated to sustainable development of ocean renewable energy. Testing prototypes is critical to ensure performance and to assess environmental impact. </a:t>
                      </a:r>
                      <a:endParaRPr lang="en-US" dirty="0">
                        <a:latin typeface="Aptos"/>
                      </a:endParaRPr>
                    </a:p>
                    <a:p>
                      <a:pPr lvl="0" algn="l">
                        <a:lnSpc>
                          <a:spcPct val="100000"/>
                        </a:lnSpc>
                        <a:spcBef>
                          <a:spcPts val="0"/>
                        </a:spcBef>
                        <a:spcAft>
                          <a:spcPts val="0"/>
                        </a:spcAft>
                        <a:buNone/>
                      </a:pPr>
                      <a:endParaRPr lang="en-US" sz="2000" b="0" i="0" u="none" strike="noStrike" noProof="0" dirty="0">
                        <a:effectLst/>
                        <a:latin typeface="Aptos"/>
                      </a:endParaRPr>
                    </a:p>
                    <a:p>
                      <a:pPr lvl="0" algn="l">
                        <a:lnSpc>
                          <a:spcPct val="100000"/>
                        </a:lnSpc>
                        <a:spcBef>
                          <a:spcPts val="0"/>
                        </a:spcBef>
                        <a:spcAft>
                          <a:spcPts val="0"/>
                        </a:spcAft>
                        <a:buNone/>
                      </a:pPr>
                      <a:r>
                        <a:rPr lang="en-US" sz="2000" b="0" i="0" u="none" strike="noStrike" noProof="0" dirty="0">
                          <a:effectLst/>
                          <a:latin typeface="Aptos"/>
                        </a:rPr>
                        <a:t>Permitting is complex and test cost is a high barrier to market entry. </a:t>
                      </a:r>
                      <a:r>
                        <a:rPr lang="en-US" sz="2000" b="0" i="0" u="none" strike="noStrike" noProof="0" dirty="0" err="1">
                          <a:effectLst/>
                          <a:latin typeface="Aptos"/>
                        </a:rPr>
                        <a:t>MRECo’s</a:t>
                      </a:r>
                      <a:r>
                        <a:rPr lang="en-US" sz="2000" b="0" i="0" u="none" strike="noStrike" noProof="0" dirty="0">
                          <a:effectLst/>
                          <a:latin typeface="Aptos"/>
                        </a:rPr>
                        <a:t> answer? Pre-permitted test sites. The Bourne Tidal Test Site platform provides stability to test turbines and sensors. It is fully permitted and FERC licensed. The Cuttyhunk Test Area, under development, tests wave devices and sensors. The goal? Near Lab Control in Ocean Waters.</a:t>
                      </a:r>
                      <a:endParaRPr lang="en-US">
                        <a:latin typeface="Aptos"/>
                      </a:endParaRPr>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sp>
        <p:nvSpPr>
          <p:cNvPr id="9" name="Rectangle: Rounded Corners 8">
            <a:extLst>
              <a:ext uri="{FF2B5EF4-FFF2-40B4-BE49-F238E27FC236}">
                <a16:creationId xmlns:a16="http://schemas.microsoft.com/office/drawing/2014/main" id="{3FFB3E2F-CD4F-958B-2967-B5B621B3C845}"/>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pic>
        <p:nvPicPr>
          <p:cNvPr id="3" name="Picture 2" descr="A green and blue logo&#10;&#10;AI-generated content may be incorrect.">
            <a:extLst>
              <a:ext uri="{FF2B5EF4-FFF2-40B4-BE49-F238E27FC236}">
                <a16:creationId xmlns:a16="http://schemas.microsoft.com/office/drawing/2014/main" id="{6FBA302D-F3B3-F213-B724-E10DF688F46A}"/>
              </a:ext>
            </a:extLst>
          </p:cNvPr>
          <p:cNvPicPr>
            <a:picLocks noChangeAspect="1"/>
          </p:cNvPicPr>
          <p:nvPr/>
        </p:nvPicPr>
        <p:blipFill>
          <a:blip r:embed="rId5"/>
          <a:stretch>
            <a:fillRect/>
          </a:stretch>
        </p:blipFill>
        <p:spPr>
          <a:xfrm>
            <a:off x="8353245" y="886278"/>
            <a:ext cx="3278038" cy="1577370"/>
          </a:xfrm>
          <a:prstGeom prst="rect">
            <a:avLst/>
          </a:prstGeom>
        </p:spPr>
      </p:pic>
    </p:spTree>
    <p:extLst>
      <p:ext uri="{BB962C8B-B14F-4D97-AF65-F5344CB8AC3E}">
        <p14:creationId xmlns:p14="http://schemas.microsoft.com/office/powerpoint/2010/main" val="316054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998A3-F5A4-902A-2BF1-8C93C7ACDAA0}"/>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F42D2D5F-6AEA-60CB-276E-3BDEDC92DEEA}"/>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DA632738-8D96-AA09-7EBB-5C12E5D76C0E}"/>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BCBC0DE-5959-A99B-34CD-8373DCC0E2D2}"/>
              </a:ext>
            </a:extLst>
          </p:cNvPr>
          <p:cNvSpPr txBox="1"/>
          <p:nvPr/>
        </p:nvSpPr>
        <p:spPr>
          <a:xfrm>
            <a:off x="-4884" y="115489"/>
            <a:ext cx="89230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New Bedford Ocean Cluster</a:t>
            </a:r>
            <a:endParaRPr lang="en-US" dirty="0"/>
          </a:p>
        </p:txBody>
      </p:sp>
      <p:graphicFrame>
        <p:nvGraphicFramePr>
          <p:cNvPr id="12" name="Table 11">
            <a:extLst>
              <a:ext uri="{FF2B5EF4-FFF2-40B4-BE49-F238E27FC236}">
                <a16:creationId xmlns:a16="http://schemas.microsoft.com/office/drawing/2014/main" id="{D5976744-BBD6-C366-C1C9-D503E8753866}"/>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C58D3987-A263-49D4-A99E-5170DA983EAE}"/>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sp>
        <p:nvSpPr>
          <p:cNvPr id="20" name="Rectangle: Rounded Corners 19">
            <a:extLst>
              <a:ext uri="{FF2B5EF4-FFF2-40B4-BE49-F238E27FC236}">
                <a16:creationId xmlns:a16="http://schemas.microsoft.com/office/drawing/2014/main" id="{EB11C7E1-A64A-2086-D90B-416D805C6BD6}"/>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graphicFrame>
        <p:nvGraphicFramePr>
          <p:cNvPr id="10" name="Table 9">
            <a:extLst>
              <a:ext uri="{FF2B5EF4-FFF2-40B4-BE49-F238E27FC236}">
                <a16:creationId xmlns:a16="http://schemas.microsoft.com/office/drawing/2014/main" id="{E346FF64-92BC-2B64-6002-AB81F2D67CDC}"/>
              </a:ext>
            </a:extLst>
          </p:cNvPr>
          <p:cNvGraphicFramePr>
            <a:graphicFrameLocks noGrp="1"/>
          </p:cNvGraphicFramePr>
          <p:nvPr>
            <p:extLst>
              <p:ext uri="{D42A27DB-BD31-4B8C-83A1-F6EECF244321}">
                <p14:modId xmlns:p14="http://schemas.microsoft.com/office/powerpoint/2010/main" val="1494331653"/>
              </p:ext>
            </p:extLst>
          </p:nvPr>
        </p:nvGraphicFramePr>
        <p:xfrm>
          <a:off x="268314" y="979713"/>
          <a:ext cx="6667760" cy="4632960"/>
        </p:xfrm>
        <a:graphic>
          <a:graphicData uri="http://schemas.openxmlformats.org/drawingml/2006/table">
            <a:tbl>
              <a:tblPr bandRow="1">
                <a:tableStyleId>{5C22544A-7EE6-4342-B048-85BDC9FD1C3A}</a:tableStyleId>
              </a:tblPr>
              <a:tblGrid>
                <a:gridCol w="6667760">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000" b="0" i="0" u="none" strike="noStrike" noProof="0" dirty="0">
                          <a:effectLst/>
                          <a:latin typeface="Aptos"/>
                        </a:rPr>
                        <a:t>New Bedford Ocean Cluster (NBOC) is a nonprofit, marine industry association created to leverage the Port of New Bedford and surrounding region’s strategic coastal position and extensive ocean economy and knowledge base to attract investment, support the formation and growth of maritime businesses, and foster initiatives that can create economic impact. </a:t>
                      </a:r>
                      <a:endParaRPr lang="en-US" sz="2000" dirty="0"/>
                    </a:p>
                    <a:p>
                      <a:pPr lvl="0" algn="l">
                        <a:lnSpc>
                          <a:spcPct val="100000"/>
                        </a:lnSpc>
                        <a:spcBef>
                          <a:spcPts val="0"/>
                        </a:spcBef>
                        <a:spcAft>
                          <a:spcPts val="0"/>
                        </a:spcAft>
                        <a:buNone/>
                      </a:pPr>
                      <a:endParaRPr lang="en-US" sz="2000" b="0" i="0" u="none" strike="noStrike" noProof="0" dirty="0">
                        <a:effectLst/>
                        <a:latin typeface="Aptos"/>
                      </a:endParaRPr>
                    </a:p>
                    <a:p>
                      <a:pPr lvl="0" algn="l">
                        <a:lnSpc>
                          <a:spcPct val="100000"/>
                        </a:lnSpc>
                        <a:spcBef>
                          <a:spcPts val="0"/>
                        </a:spcBef>
                        <a:spcAft>
                          <a:spcPts val="0"/>
                        </a:spcAft>
                        <a:buNone/>
                      </a:pPr>
                      <a:r>
                        <a:rPr lang="en-US" sz="2000" b="0" i="0" u="none" strike="noStrike" noProof="0" dirty="0">
                          <a:effectLst/>
                          <a:latin typeface="Aptos"/>
                        </a:rPr>
                        <a:t>NBOC fosters collaboration and coordination across industry, academia, and the public sector to promote and grow the region’s maritime economy across four, interrelated industries: Aquaculture, Commercial Fishing &amp; Processing, Offshore Renewable Energy, and Marine Innovation &amp; Technology.</a:t>
                      </a:r>
                      <a:endParaRPr lang="en-US" sz="2000"/>
                    </a:p>
                    <a:p>
                      <a:pPr lvl="0">
                        <a:buNone/>
                      </a:pPr>
                      <a:endParaRPr lang="en-US" sz="2400"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pic>
        <p:nvPicPr>
          <p:cNvPr id="11" name="Picture 10" descr="Blue and purple text on a black background&#10;&#10;AI-generated content may be incorrect.">
            <a:extLst>
              <a:ext uri="{FF2B5EF4-FFF2-40B4-BE49-F238E27FC236}">
                <a16:creationId xmlns:a16="http://schemas.microsoft.com/office/drawing/2014/main" id="{1D723A03-E35A-7053-979C-6A05E49592E2}"/>
              </a:ext>
            </a:extLst>
          </p:cNvPr>
          <p:cNvPicPr>
            <a:picLocks noChangeAspect="1"/>
          </p:cNvPicPr>
          <p:nvPr/>
        </p:nvPicPr>
        <p:blipFill>
          <a:blip r:embed="rId5"/>
          <a:stretch>
            <a:fillRect/>
          </a:stretch>
        </p:blipFill>
        <p:spPr>
          <a:xfrm>
            <a:off x="7850038" y="468773"/>
            <a:ext cx="3623095" cy="1736642"/>
          </a:xfrm>
          <a:prstGeom prst="rect">
            <a:avLst/>
          </a:prstGeom>
        </p:spPr>
      </p:pic>
    </p:spTree>
    <p:extLst>
      <p:ext uri="{BB962C8B-B14F-4D97-AF65-F5344CB8AC3E}">
        <p14:creationId xmlns:p14="http://schemas.microsoft.com/office/powerpoint/2010/main" val="261313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5BA7B-E296-64D0-59CD-C4410A9851CF}"/>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C3F3F7DC-84B6-A4AD-A7EC-6CD8EE494C6C}"/>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A6A2D4F2-CB81-D78C-D30E-C147FF0332EB}"/>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B36A837-7244-EEDF-74DA-F5823D4C62B6}"/>
              </a:ext>
            </a:extLst>
          </p:cNvPr>
          <p:cNvSpPr txBox="1"/>
          <p:nvPr/>
        </p:nvSpPr>
        <p:spPr>
          <a:xfrm>
            <a:off x="-4884"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err="1">
                <a:solidFill>
                  <a:srgbClr val="185F87"/>
                </a:solidFill>
                <a:latin typeface="Calibri"/>
                <a:ea typeface="Calibri"/>
                <a:cs typeface="Calibri"/>
              </a:rPr>
              <a:t>SeaAhead</a:t>
            </a:r>
            <a:endParaRPr lang="en-US" dirty="0" err="1"/>
          </a:p>
        </p:txBody>
      </p:sp>
      <p:graphicFrame>
        <p:nvGraphicFramePr>
          <p:cNvPr id="12" name="Table 11">
            <a:extLst>
              <a:ext uri="{FF2B5EF4-FFF2-40B4-BE49-F238E27FC236}">
                <a16:creationId xmlns:a16="http://schemas.microsoft.com/office/drawing/2014/main" id="{65AFD2E6-C504-5DD6-B4D0-FC66FB66D8B7}"/>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DC7FF8EB-0145-871B-73CC-8CCC3761E30D}"/>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graphicFrame>
        <p:nvGraphicFramePr>
          <p:cNvPr id="10" name="Table 9">
            <a:extLst>
              <a:ext uri="{FF2B5EF4-FFF2-40B4-BE49-F238E27FC236}">
                <a16:creationId xmlns:a16="http://schemas.microsoft.com/office/drawing/2014/main" id="{1F66F6F4-8BFC-4785-1605-D60C3EC7F660}"/>
              </a:ext>
            </a:extLst>
          </p:cNvPr>
          <p:cNvGraphicFramePr>
            <a:graphicFrameLocks noGrp="1"/>
          </p:cNvGraphicFramePr>
          <p:nvPr>
            <p:extLst>
              <p:ext uri="{D42A27DB-BD31-4B8C-83A1-F6EECF244321}">
                <p14:modId xmlns:p14="http://schemas.microsoft.com/office/powerpoint/2010/main" val="204758245"/>
              </p:ext>
            </p:extLst>
          </p:nvPr>
        </p:nvGraphicFramePr>
        <p:xfrm>
          <a:off x="268314" y="979713"/>
          <a:ext cx="6667760" cy="4470400"/>
        </p:xfrm>
        <a:graphic>
          <a:graphicData uri="http://schemas.openxmlformats.org/drawingml/2006/table">
            <a:tbl>
              <a:tblPr bandRow="1">
                <a:tableStyleId>{5C22544A-7EE6-4342-B048-85BDC9FD1C3A}</a:tableStyleId>
              </a:tblPr>
              <a:tblGrid>
                <a:gridCol w="6667760">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400" b="0" i="0" u="none" strike="noStrike" noProof="0" dirty="0" err="1">
                          <a:effectLst/>
                        </a:rPr>
                        <a:t>SeaAhead</a:t>
                      </a:r>
                      <a:r>
                        <a:rPr lang="en-US" sz="2400" b="0" i="0" u="none" strike="noStrike" noProof="0" dirty="0">
                          <a:effectLst/>
                        </a:rPr>
                        <a:t> invests both time and capital into early-stage </a:t>
                      </a:r>
                      <a:r>
                        <a:rPr lang="en-US" sz="2400" b="0" i="0" u="none" strike="noStrike" noProof="0" dirty="0" err="1">
                          <a:effectLst/>
                        </a:rPr>
                        <a:t>bluetech</a:t>
                      </a:r>
                      <a:r>
                        <a:rPr lang="en-US" sz="2400" b="0" i="0" u="none" strike="noStrike" noProof="0" dirty="0">
                          <a:effectLst/>
                        </a:rPr>
                        <a:t> startups to generate outsized venture returns and ocean impact. We work with founders who seek to change the way we do business in order to drive positive environmental, economic, and social outcomes. </a:t>
                      </a:r>
                      <a:endParaRPr lang="en-US" sz="2400"/>
                    </a:p>
                    <a:p>
                      <a:pPr lvl="0" algn="l">
                        <a:lnSpc>
                          <a:spcPct val="100000"/>
                        </a:lnSpc>
                        <a:spcBef>
                          <a:spcPts val="0"/>
                        </a:spcBef>
                        <a:spcAft>
                          <a:spcPts val="0"/>
                        </a:spcAft>
                        <a:buNone/>
                      </a:pPr>
                      <a:endParaRPr lang="en-US" sz="2400" b="0" i="0" u="none" strike="noStrike" noProof="0" dirty="0">
                        <a:effectLst/>
                      </a:endParaRPr>
                    </a:p>
                    <a:p>
                      <a:pPr lvl="0" algn="l">
                        <a:lnSpc>
                          <a:spcPct val="100000"/>
                        </a:lnSpc>
                        <a:spcBef>
                          <a:spcPts val="0"/>
                        </a:spcBef>
                        <a:spcAft>
                          <a:spcPts val="0"/>
                        </a:spcAft>
                        <a:buNone/>
                      </a:pPr>
                      <a:r>
                        <a:rPr lang="en-US" sz="2400" b="0" i="0" u="none" strike="noStrike" noProof="0" dirty="0">
                          <a:effectLst/>
                        </a:rPr>
                        <a:t>Using a blended capital model, we run high-quality acceleration programs supported by philanthropic donors and corporate sponsors, and then use investment to scale the most promising startups.</a:t>
                      </a:r>
                      <a:endParaRPr lang="en-US" sz="2400"/>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sp>
        <p:nvSpPr>
          <p:cNvPr id="9" name="Rectangle: Rounded Corners 8">
            <a:extLst>
              <a:ext uri="{FF2B5EF4-FFF2-40B4-BE49-F238E27FC236}">
                <a16:creationId xmlns:a16="http://schemas.microsoft.com/office/drawing/2014/main" id="{183629E5-870A-4DE2-FF1C-0D9C7FB1E61D}"/>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pic>
        <p:nvPicPr>
          <p:cNvPr id="11" name="Picture 10" descr="A blue and black text&#10;&#10;AI-generated content may be incorrect.">
            <a:extLst>
              <a:ext uri="{FF2B5EF4-FFF2-40B4-BE49-F238E27FC236}">
                <a16:creationId xmlns:a16="http://schemas.microsoft.com/office/drawing/2014/main" id="{134A4163-D3B8-25B6-7A9D-21C5694F21C4}"/>
              </a:ext>
            </a:extLst>
          </p:cNvPr>
          <p:cNvPicPr>
            <a:picLocks noChangeAspect="1"/>
          </p:cNvPicPr>
          <p:nvPr/>
        </p:nvPicPr>
        <p:blipFill>
          <a:blip r:embed="rId5"/>
          <a:stretch>
            <a:fillRect/>
          </a:stretch>
        </p:blipFill>
        <p:spPr>
          <a:xfrm>
            <a:off x="7605622" y="967130"/>
            <a:ext cx="4226944" cy="1113740"/>
          </a:xfrm>
          <a:prstGeom prst="rect">
            <a:avLst/>
          </a:prstGeom>
        </p:spPr>
      </p:pic>
    </p:spTree>
    <p:extLst>
      <p:ext uri="{BB962C8B-B14F-4D97-AF65-F5344CB8AC3E}">
        <p14:creationId xmlns:p14="http://schemas.microsoft.com/office/powerpoint/2010/main" val="229500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93D41-07A8-FA71-4683-21406261369B}"/>
            </a:ext>
          </a:extLst>
        </p:cNvPr>
        <p:cNvGrpSpPr/>
        <p:nvPr/>
      </p:nvGrpSpPr>
      <p:grpSpPr>
        <a:xfrm>
          <a:off x="0" y="0"/>
          <a:ext cx="0" cy="0"/>
          <a:chOff x="0" y="0"/>
          <a:chExt cx="0" cy="0"/>
        </a:xfrm>
      </p:grpSpPr>
      <p:pic>
        <p:nvPicPr>
          <p:cNvPr id="2" name="Picture 1" descr="A logo with blue and green squares&#10;&#10;AI-generated content may be incorrect.">
            <a:extLst>
              <a:ext uri="{FF2B5EF4-FFF2-40B4-BE49-F238E27FC236}">
                <a16:creationId xmlns:a16="http://schemas.microsoft.com/office/drawing/2014/main" id="{2671A891-DC54-5969-00C6-5C7E082E44A2}"/>
              </a:ext>
            </a:extLst>
          </p:cNvPr>
          <p:cNvPicPr>
            <a:picLocks noChangeAspect="1"/>
          </p:cNvPicPr>
          <p:nvPr/>
        </p:nvPicPr>
        <p:blipFill>
          <a:blip r:embed="rId2"/>
          <a:stretch>
            <a:fillRect/>
          </a:stretch>
        </p:blipFill>
        <p:spPr>
          <a:xfrm>
            <a:off x="7950757" y="-527539"/>
            <a:ext cx="4086330" cy="4128199"/>
          </a:xfrm>
          <a:prstGeom prst="rect">
            <a:avLst/>
          </a:prstGeom>
        </p:spPr>
      </p:pic>
      <p:pic>
        <p:nvPicPr>
          <p:cNvPr id="4" name="Content Placeholder 3" descr="A black and green background&#10;&#10;AI-generated content may be incorrect.">
            <a:extLst>
              <a:ext uri="{FF2B5EF4-FFF2-40B4-BE49-F238E27FC236}">
                <a16:creationId xmlns:a16="http://schemas.microsoft.com/office/drawing/2014/main" id="{A19D63BB-1897-88B2-FC73-3CED44D4221B}"/>
              </a:ext>
            </a:extLst>
          </p:cNvPr>
          <p:cNvPicPr>
            <a:picLocks noGrp="1" noChangeAspect="1"/>
          </p:cNvPicPr>
          <p:nvPr>
            <p:ph idx="1"/>
          </p:nvPr>
        </p:nvPicPr>
        <p:blipFill>
          <a:blip r:embed="rId3"/>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5003C145-8755-45DC-EF9E-F87054EA35A7}"/>
              </a:ext>
            </a:extLst>
          </p:cNvPr>
          <p:cNvCxnSpPr/>
          <p:nvPr/>
        </p:nvCxnSpPr>
        <p:spPr>
          <a:xfrm flipV="1">
            <a:off x="144481" y="1425791"/>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EAB0AFA-EB3C-CCD6-67D2-C7843BFCB23B}"/>
              </a:ext>
            </a:extLst>
          </p:cNvPr>
          <p:cNvSpPr txBox="1"/>
          <p:nvPr/>
        </p:nvSpPr>
        <p:spPr>
          <a:xfrm>
            <a:off x="145841" y="115489"/>
            <a:ext cx="8923066" cy="132343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Massachusetts Housing and Climate Innovation Center</a:t>
            </a:r>
            <a:endParaRPr lang="en-US" dirty="0"/>
          </a:p>
        </p:txBody>
      </p:sp>
      <p:sp>
        <p:nvSpPr>
          <p:cNvPr id="19" name="Rectangle: Rounded Corners 18">
            <a:extLst>
              <a:ext uri="{FF2B5EF4-FFF2-40B4-BE49-F238E27FC236}">
                <a16:creationId xmlns:a16="http://schemas.microsoft.com/office/drawing/2014/main" id="{7CDA1096-63CE-9BD3-9C00-086D40469AAD}"/>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Website</a:t>
            </a:r>
          </a:p>
        </p:txBody>
      </p:sp>
      <p:sp>
        <p:nvSpPr>
          <p:cNvPr id="9" name="Rectangle: Rounded Corners 8">
            <a:extLst>
              <a:ext uri="{FF2B5EF4-FFF2-40B4-BE49-F238E27FC236}">
                <a16:creationId xmlns:a16="http://schemas.microsoft.com/office/drawing/2014/main" id="{D961B81F-D0EF-1EB0-B245-C297F15C9C23}"/>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5">
                  <a:extLst>
                    <a:ext uri="{A12FA001-AC4F-418D-AE19-62706E023703}">
                      <ahyp:hlinkClr xmlns:ahyp="http://schemas.microsoft.com/office/drawing/2018/hyperlinkcolor" val="tx"/>
                    </a:ext>
                  </a:extLst>
                </a:hlinkClick>
              </a:rPr>
              <a:t>Contact</a:t>
            </a:r>
            <a:endParaRPr lang="en-US">
              <a:solidFill>
                <a:schemeClr val="bg1"/>
              </a:solidFill>
              <a:hlinkClick r:id="rId5">
                <a:extLst>
                  <a:ext uri="{A12FA001-AC4F-418D-AE19-62706E023703}">
                    <ahyp:hlinkClr xmlns:ahyp="http://schemas.microsoft.com/office/drawing/2018/hyperlinkcolor" val="tx"/>
                  </a:ext>
                </a:extLst>
              </a:hlinkClick>
            </a:endParaRPr>
          </a:p>
        </p:txBody>
      </p:sp>
      <p:sp>
        <p:nvSpPr>
          <p:cNvPr id="16" name="TextBox 15">
            <a:extLst>
              <a:ext uri="{FF2B5EF4-FFF2-40B4-BE49-F238E27FC236}">
                <a16:creationId xmlns:a16="http://schemas.microsoft.com/office/drawing/2014/main" id="{26EFBF86-A219-6B2E-5B44-E8E5664628E6}"/>
              </a:ext>
            </a:extLst>
          </p:cNvPr>
          <p:cNvSpPr txBox="1"/>
          <p:nvPr/>
        </p:nvSpPr>
        <p:spPr>
          <a:xfrm>
            <a:off x="220133" y="1710266"/>
            <a:ext cx="731520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ea typeface="+mn-lt"/>
                <a:cs typeface="+mn-lt"/>
              </a:rPr>
              <a:t>MassHCIC</a:t>
            </a:r>
            <a:r>
              <a:rPr lang="en-US" sz="2000" dirty="0">
                <a:ea typeface="+mn-lt"/>
                <a:cs typeface="+mn-lt"/>
              </a:rPr>
              <a:t>, a 501(c)(3) founded in 2023, advances affordable, net-zero housing that is resilient to climate change. Partnering with Cape Cod’s 15 towns, it leverages municipal assets as testbeds for climate, housing, tough and ocean tech that support adaptation and safeguard fragile ecosystems. </a:t>
            </a:r>
          </a:p>
          <a:p>
            <a:endParaRPr lang="en-US" sz="2000" dirty="0">
              <a:ea typeface="+mn-lt"/>
              <a:cs typeface="+mn-lt"/>
            </a:endParaRPr>
          </a:p>
          <a:p>
            <a:r>
              <a:rPr lang="en-US" sz="2000" dirty="0">
                <a:ea typeface="+mn-lt"/>
                <a:cs typeface="+mn-lt"/>
              </a:rPr>
              <a:t>Formed by a coalition of colleges, developers, industry, and government, </a:t>
            </a:r>
            <a:r>
              <a:rPr lang="en-US" sz="2000" dirty="0" err="1">
                <a:ea typeface="+mn-lt"/>
                <a:cs typeface="+mn-lt"/>
              </a:rPr>
              <a:t>MassHCIC</a:t>
            </a:r>
            <a:r>
              <a:rPr lang="en-US" sz="2000" dirty="0">
                <a:ea typeface="+mn-lt"/>
                <a:cs typeface="+mn-lt"/>
              </a:rPr>
              <a:t> drives collaboration, providing startups with expertise, resources, and real-world sites to pilot innovations that protect communities and the environment.</a:t>
            </a:r>
            <a:endParaRPr lang="en-US" sz="2000"/>
          </a:p>
        </p:txBody>
      </p:sp>
    </p:spTree>
    <p:extLst>
      <p:ext uri="{BB962C8B-B14F-4D97-AF65-F5344CB8AC3E}">
        <p14:creationId xmlns:p14="http://schemas.microsoft.com/office/powerpoint/2010/main" val="156090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73981-81A9-7170-9062-FE3C3BC8C40E}"/>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13B63FAB-D867-44BA-F02B-267DE8C99C1E}"/>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50166412-E965-A711-4DBE-E0516B747BF0}"/>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3FF4EAF-0108-1365-01E1-8E42BEF82E68}"/>
              </a:ext>
            </a:extLst>
          </p:cNvPr>
          <p:cNvSpPr txBox="1"/>
          <p:nvPr/>
        </p:nvSpPr>
        <p:spPr>
          <a:xfrm>
            <a:off x="-4884"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New Bedford Research and Robotics</a:t>
            </a:r>
          </a:p>
        </p:txBody>
      </p:sp>
      <p:graphicFrame>
        <p:nvGraphicFramePr>
          <p:cNvPr id="12" name="Table 11">
            <a:extLst>
              <a:ext uri="{FF2B5EF4-FFF2-40B4-BE49-F238E27FC236}">
                <a16:creationId xmlns:a16="http://schemas.microsoft.com/office/drawing/2014/main" id="{2D79EE2E-28C9-1CCB-94F7-D21C59F82A1D}"/>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28D01FCF-0217-3CCD-EB29-A5481F58CE38}"/>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graphicFrame>
        <p:nvGraphicFramePr>
          <p:cNvPr id="10" name="Table 9">
            <a:extLst>
              <a:ext uri="{FF2B5EF4-FFF2-40B4-BE49-F238E27FC236}">
                <a16:creationId xmlns:a16="http://schemas.microsoft.com/office/drawing/2014/main" id="{FCFA4CCA-BB86-7ED5-602A-0375AD7444AA}"/>
              </a:ext>
            </a:extLst>
          </p:cNvPr>
          <p:cNvGraphicFramePr>
            <a:graphicFrameLocks noGrp="1"/>
          </p:cNvGraphicFramePr>
          <p:nvPr>
            <p:extLst>
              <p:ext uri="{D42A27DB-BD31-4B8C-83A1-F6EECF244321}">
                <p14:modId xmlns:p14="http://schemas.microsoft.com/office/powerpoint/2010/main" val="1554739124"/>
              </p:ext>
            </p:extLst>
          </p:nvPr>
        </p:nvGraphicFramePr>
        <p:xfrm>
          <a:off x="259940" y="879230"/>
          <a:ext cx="7971677" cy="4876800"/>
        </p:xfrm>
        <a:graphic>
          <a:graphicData uri="http://schemas.openxmlformats.org/drawingml/2006/table">
            <a:tbl>
              <a:tblPr bandRow="1">
                <a:tableStyleId>{5C22544A-7EE6-4342-B048-85BDC9FD1C3A}</a:tableStyleId>
              </a:tblPr>
              <a:tblGrid>
                <a:gridCol w="7971677">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000" b="0" i="0" u="none" strike="noStrike" noProof="0" dirty="0">
                          <a:effectLst/>
                          <a:latin typeface="Aptos"/>
                        </a:rPr>
                        <a:t>New Bedford Research &amp; Robotics (NBRR) is a non-profit 501c3 organization that serves as a physical hub for entrepreneurship, prototyping, education, and skills development in the marine technology sector. </a:t>
                      </a:r>
                      <a:endParaRPr lang="en-US" sz="2000">
                        <a:latin typeface="Aptos"/>
                      </a:endParaRPr>
                    </a:p>
                    <a:p>
                      <a:pPr lvl="0" algn="l">
                        <a:lnSpc>
                          <a:spcPct val="100000"/>
                        </a:lnSpc>
                        <a:spcBef>
                          <a:spcPts val="0"/>
                        </a:spcBef>
                        <a:spcAft>
                          <a:spcPts val="0"/>
                        </a:spcAft>
                        <a:buNone/>
                      </a:pPr>
                      <a:endParaRPr lang="en-US" sz="2000" b="0" i="0" u="none" strike="noStrike" noProof="0" dirty="0">
                        <a:effectLst/>
                        <a:latin typeface="Aptos"/>
                      </a:endParaRPr>
                    </a:p>
                    <a:p>
                      <a:pPr lvl="0" algn="l">
                        <a:lnSpc>
                          <a:spcPct val="100000"/>
                        </a:lnSpc>
                        <a:spcBef>
                          <a:spcPts val="0"/>
                        </a:spcBef>
                        <a:spcAft>
                          <a:spcPts val="0"/>
                        </a:spcAft>
                        <a:buNone/>
                      </a:pPr>
                      <a:r>
                        <a:rPr lang="en-US" sz="2000" b="0" i="0" u="none" strike="noStrike" noProof="0" dirty="0">
                          <a:effectLst/>
                          <a:latin typeface="Aptos"/>
                        </a:rPr>
                        <a:t>NBRR offers access to extensive resources, including its 33,000-square-foot facility, robotics technologies, and engineering staff. Strategically located in the Port of New Bedford, directly across from the new train to Boston, NBRR leverages its proximity to the deepwater port. Its mission is to leverage technology for cross-sector collaboration to drive community and economic outcomes. </a:t>
                      </a:r>
                      <a:endParaRPr lang="en-US" sz="2000">
                        <a:latin typeface="Aptos"/>
                      </a:endParaRPr>
                    </a:p>
                    <a:p>
                      <a:pPr lvl="0" algn="l">
                        <a:lnSpc>
                          <a:spcPct val="100000"/>
                        </a:lnSpc>
                        <a:spcBef>
                          <a:spcPts val="0"/>
                        </a:spcBef>
                        <a:spcAft>
                          <a:spcPts val="0"/>
                        </a:spcAft>
                        <a:buNone/>
                      </a:pPr>
                      <a:endParaRPr lang="en-US" sz="2000" b="0" i="0" u="none" strike="noStrike" noProof="0" dirty="0">
                        <a:effectLst/>
                        <a:latin typeface="Aptos"/>
                      </a:endParaRPr>
                    </a:p>
                    <a:p>
                      <a:pPr lvl="0" algn="l">
                        <a:lnSpc>
                          <a:spcPct val="100000"/>
                        </a:lnSpc>
                        <a:spcBef>
                          <a:spcPts val="0"/>
                        </a:spcBef>
                        <a:spcAft>
                          <a:spcPts val="0"/>
                        </a:spcAft>
                        <a:buNone/>
                      </a:pPr>
                      <a:r>
                        <a:rPr lang="en-US" sz="2000" b="0" i="0" u="none" strike="noStrike" noProof="0" dirty="0">
                          <a:effectLst/>
                          <a:latin typeface="Aptos"/>
                        </a:rPr>
                        <a:t>NBRR provides certified industrial and marine robotics workforce training programs and fosters innovation through its "five-channel ecosystem" encompassing industry R&amp;D, startup incubation, university research, STEM education, and community engagement.</a:t>
                      </a:r>
                      <a:endParaRPr lang="en-US" sz="2000">
                        <a:latin typeface="Aptos"/>
                      </a:endParaRPr>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sp>
        <p:nvSpPr>
          <p:cNvPr id="9" name="Rectangle: Rounded Corners 8">
            <a:extLst>
              <a:ext uri="{FF2B5EF4-FFF2-40B4-BE49-F238E27FC236}">
                <a16:creationId xmlns:a16="http://schemas.microsoft.com/office/drawing/2014/main" id="{77FDF0F6-37FC-005D-40AB-E7D452AD5CFC}"/>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 action="ppaction://noaction">
                <a:extLst>
                  <a:ext uri="{A12FA001-AC4F-418D-AE19-62706E023703}">
                    <ahyp:hlinkClr xmlns:ahyp="http://schemas.microsoft.com/office/drawing/2018/hyperlinkcolor" val="tx"/>
                  </a:ext>
                </a:extLst>
              </a:hlinkClick>
            </a:endParaRPr>
          </a:p>
        </p:txBody>
      </p:sp>
      <p:pic>
        <p:nvPicPr>
          <p:cNvPr id="3" name="Picture 2" descr="A logo for a company&#10;&#10;AI-generated content may be incorrect.">
            <a:extLst>
              <a:ext uri="{FF2B5EF4-FFF2-40B4-BE49-F238E27FC236}">
                <a16:creationId xmlns:a16="http://schemas.microsoft.com/office/drawing/2014/main" id="{16D05A9C-F3CD-088F-B067-C97BDB78D1C9}"/>
              </a:ext>
            </a:extLst>
          </p:cNvPr>
          <p:cNvPicPr>
            <a:picLocks noChangeAspect="1"/>
          </p:cNvPicPr>
          <p:nvPr/>
        </p:nvPicPr>
        <p:blipFill>
          <a:blip r:embed="rId5"/>
          <a:stretch>
            <a:fillRect/>
          </a:stretch>
        </p:blipFill>
        <p:spPr>
          <a:xfrm>
            <a:off x="8912416" y="350386"/>
            <a:ext cx="2154640" cy="2213254"/>
          </a:xfrm>
          <a:prstGeom prst="rect">
            <a:avLst/>
          </a:prstGeom>
        </p:spPr>
      </p:pic>
    </p:spTree>
    <p:extLst>
      <p:ext uri="{BB962C8B-B14F-4D97-AF65-F5344CB8AC3E}">
        <p14:creationId xmlns:p14="http://schemas.microsoft.com/office/powerpoint/2010/main" val="406481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BEDA-9776-0B33-87C8-F716185AC54E}"/>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D6FF0354-2A4D-7410-788B-6821A6C810A7}"/>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0EFE7FAF-C951-0BC0-BB8E-F078BCFBECAC}"/>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504B763-B88B-483E-BA75-FF70F15BB9EB}"/>
              </a:ext>
            </a:extLst>
          </p:cNvPr>
          <p:cNvSpPr txBox="1"/>
          <p:nvPr/>
        </p:nvSpPr>
        <p:spPr>
          <a:xfrm>
            <a:off x="-4884" y="115489"/>
            <a:ext cx="89230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Massachusetts Maritime Academy</a:t>
            </a:r>
            <a:endParaRPr lang="en-US" dirty="0"/>
          </a:p>
        </p:txBody>
      </p:sp>
      <p:graphicFrame>
        <p:nvGraphicFramePr>
          <p:cNvPr id="12" name="Table 11">
            <a:extLst>
              <a:ext uri="{FF2B5EF4-FFF2-40B4-BE49-F238E27FC236}">
                <a16:creationId xmlns:a16="http://schemas.microsoft.com/office/drawing/2014/main" id="{27835997-0BC3-6D31-75E7-2A0F59843BD2}"/>
              </a:ext>
            </a:extLst>
          </p:cNvPr>
          <p:cNvGraphicFramePr>
            <a:graphicFrameLocks noGrp="1"/>
          </p:cNvGraphicFramePr>
          <p:nvPr>
            <p:extLst>
              <p:ext uri="{D42A27DB-BD31-4B8C-83A1-F6EECF244321}">
                <p14:modId xmlns:p14="http://schemas.microsoft.com/office/powerpoint/2010/main" val="1126570129"/>
              </p:ext>
            </p:extLst>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7661E967-6EBC-9244-4470-14D1454CD546}"/>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endParaRPr lang="en-US" sz="3200" dirty="0">
              <a:solidFill>
                <a:schemeClr val="bg1"/>
              </a:solidFill>
            </a:endParaRPr>
          </a:p>
        </p:txBody>
      </p:sp>
      <p:sp>
        <p:nvSpPr>
          <p:cNvPr id="20" name="Rectangle: Rounded Corners 19">
            <a:extLst>
              <a:ext uri="{FF2B5EF4-FFF2-40B4-BE49-F238E27FC236}">
                <a16:creationId xmlns:a16="http://schemas.microsoft.com/office/drawing/2014/main" id="{47766154-68EE-7D08-327C-3866DA573CF8}"/>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pic>
        <p:nvPicPr>
          <p:cNvPr id="2" name="Picture 1" descr="A blue and white logo&#10;&#10;AI-generated content may be incorrect.">
            <a:extLst>
              <a:ext uri="{FF2B5EF4-FFF2-40B4-BE49-F238E27FC236}">
                <a16:creationId xmlns:a16="http://schemas.microsoft.com/office/drawing/2014/main" id="{A42F321A-98B5-F51F-4A3B-6E689F1B1730}"/>
              </a:ext>
            </a:extLst>
          </p:cNvPr>
          <p:cNvPicPr>
            <a:picLocks noChangeAspect="1"/>
          </p:cNvPicPr>
          <p:nvPr/>
        </p:nvPicPr>
        <p:blipFill>
          <a:blip r:embed="rId5"/>
          <a:stretch>
            <a:fillRect/>
          </a:stretch>
        </p:blipFill>
        <p:spPr>
          <a:xfrm>
            <a:off x="8574974" y="118753"/>
            <a:ext cx="2820390" cy="2820390"/>
          </a:xfrm>
          <a:prstGeom prst="rect">
            <a:avLst/>
          </a:prstGeom>
        </p:spPr>
      </p:pic>
      <p:graphicFrame>
        <p:nvGraphicFramePr>
          <p:cNvPr id="10" name="Table 9">
            <a:extLst>
              <a:ext uri="{FF2B5EF4-FFF2-40B4-BE49-F238E27FC236}">
                <a16:creationId xmlns:a16="http://schemas.microsoft.com/office/drawing/2014/main" id="{FA1FF403-5F37-8F4E-B429-A2B0DF169E22}"/>
              </a:ext>
            </a:extLst>
          </p:cNvPr>
          <p:cNvGraphicFramePr>
            <a:graphicFrameLocks noGrp="1"/>
          </p:cNvGraphicFramePr>
          <p:nvPr>
            <p:extLst>
              <p:ext uri="{D42A27DB-BD31-4B8C-83A1-F6EECF244321}">
                <p14:modId xmlns:p14="http://schemas.microsoft.com/office/powerpoint/2010/main" val="2075347257"/>
              </p:ext>
            </p:extLst>
          </p:nvPr>
        </p:nvGraphicFramePr>
        <p:xfrm>
          <a:off x="445697" y="1049547"/>
          <a:ext cx="7467821" cy="4005384"/>
        </p:xfrm>
        <a:graphic>
          <a:graphicData uri="http://schemas.openxmlformats.org/drawingml/2006/table">
            <a:tbl>
              <a:tblPr bandRow="1">
                <a:tableStyleId>{5C22544A-7EE6-4342-B048-85BDC9FD1C3A}</a:tableStyleId>
              </a:tblPr>
              <a:tblGrid>
                <a:gridCol w="7467821">
                  <a:extLst>
                    <a:ext uri="{9D8B030D-6E8A-4147-A177-3AD203B41FA5}">
                      <a16:colId xmlns:a16="http://schemas.microsoft.com/office/drawing/2014/main" val="2917576890"/>
                    </a:ext>
                  </a:extLst>
                </a:gridCol>
              </a:tblGrid>
              <a:tr h="4005384">
                <a:tc>
                  <a:txBody>
                    <a:bodyPr/>
                    <a:lstStyle/>
                    <a:p>
                      <a:pPr>
                        <a:buNone/>
                      </a:pPr>
                      <a:r>
                        <a:rPr lang="en-US" sz="2400" dirty="0">
                          <a:effectLst/>
                        </a:rPr>
                        <a:t>Massachusetts Maritime Academy, home to the Marine Center for Renewable Energy, is a national leader in offshore wind training and ocean technology. </a:t>
                      </a:r>
                      <a:endParaRPr lang="en-US"/>
                    </a:p>
                    <a:p>
                      <a:pPr lvl="0">
                        <a:buNone/>
                      </a:pPr>
                      <a:endParaRPr lang="en-US" sz="2400" dirty="0">
                        <a:effectLst/>
                      </a:endParaRPr>
                    </a:p>
                    <a:p>
                      <a:pPr lvl="0">
                        <a:buNone/>
                      </a:pPr>
                      <a:r>
                        <a:rPr lang="en-US" sz="2400" dirty="0">
                          <a:effectLst/>
                        </a:rPr>
                        <a:t>Through cutting-edge programs and industry partnerships, MMA prepares cadets and professionals for careers in renewable energy, maritime operations, and the blue economy all leading to the advancement of workforce development and innovation to meet the demands of a changing ocean and energy landscape.</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spTree>
    <p:extLst>
      <p:ext uri="{BB962C8B-B14F-4D97-AF65-F5344CB8AC3E}">
        <p14:creationId xmlns:p14="http://schemas.microsoft.com/office/powerpoint/2010/main" val="2515117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6CA2C-1958-804A-A082-DC3D7E6B7A9B}"/>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C199A3E4-395C-718D-DE7A-E86169F11A31}"/>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22483153-2980-1A80-403E-B141D71EF23C}"/>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307DC56-890B-6F37-C73E-26026C205166}"/>
              </a:ext>
            </a:extLst>
          </p:cNvPr>
          <p:cNvSpPr txBox="1"/>
          <p:nvPr/>
        </p:nvSpPr>
        <p:spPr>
          <a:xfrm>
            <a:off x="-4884" y="115489"/>
            <a:ext cx="89230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Umass Dartmouth</a:t>
            </a:r>
            <a:endParaRPr lang="en-US" dirty="0"/>
          </a:p>
        </p:txBody>
      </p:sp>
      <p:graphicFrame>
        <p:nvGraphicFramePr>
          <p:cNvPr id="12" name="Table 11">
            <a:extLst>
              <a:ext uri="{FF2B5EF4-FFF2-40B4-BE49-F238E27FC236}">
                <a16:creationId xmlns:a16="http://schemas.microsoft.com/office/drawing/2014/main" id="{1CF67384-EF97-FB5A-4D7F-6A077EC0A898}"/>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62AE809A-96F3-9C5B-5B52-E0AC15940DF5}"/>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sp>
        <p:nvSpPr>
          <p:cNvPr id="20" name="Rectangle: Rounded Corners 19">
            <a:extLst>
              <a:ext uri="{FF2B5EF4-FFF2-40B4-BE49-F238E27FC236}">
                <a16:creationId xmlns:a16="http://schemas.microsoft.com/office/drawing/2014/main" id="{B3769332-9C7E-79B1-B164-5FCCF124609D}"/>
              </a:ext>
            </a:extLst>
          </p:cNvPr>
          <p:cNvSpPr/>
          <p:nvPr/>
        </p:nvSpPr>
        <p:spPr>
          <a:xfrm>
            <a:off x="8720788" y="3603924"/>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4">
                  <a:extLst>
                    <a:ext uri="{A12FA001-AC4F-418D-AE19-62706E023703}">
                      <ahyp:hlinkClr xmlns:ahyp="http://schemas.microsoft.com/office/drawing/2018/hyperlinkcolor" val="tx"/>
                    </a:ext>
                  </a:extLst>
                </a:hlinkClick>
              </a:rPr>
              <a:t>Contact</a:t>
            </a:r>
            <a:endParaRPr lang="en-US">
              <a:solidFill>
                <a:schemeClr val="bg1"/>
              </a:solidFill>
              <a:hlinkClick r:id="rId4">
                <a:extLst>
                  <a:ext uri="{A12FA001-AC4F-418D-AE19-62706E023703}">
                    <ahyp:hlinkClr xmlns:ahyp="http://schemas.microsoft.com/office/drawing/2018/hyperlinkcolor" val="tx"/>
                  </a:ext>
                </a:extLst>
              </a:hlinkClick>
            </a:endParaRPr>
          </a:p>
        </p:txBody>
      </p:sp>
      <p:graphicFrame>
        <p:nvGraphicFramePr>
          <p:cNvPr id="10" name="Table 9">
            <a:extLst>
              <a:ext uri="{FF2B5EF4-FFF2-40B4-BE49-F238E27FC236}">
                <a16:creationId xmlns:a16="http://schemas.microsoft.com/office/drawing/2014/main" id="{46656188-6B1B-FCC0-F91C-E69FC59AA868}"/>
              </a:ext>
            </a:extLst>
          </p:cNvPr>
          <p:cNvGraphicFramePr>
            <a:graphicFrameLocks noGrp="1"/>
          </p:cNvGraphicFramePr>
          <p:nvPr>
            <p:extLst>
              <p:ext uri="{D42A27DB-BD31-4B8C-83A1-F6EECF244321}">
                <p14:modId xmlns:p14="http://schemas.microsoft.com/office/powerpoint/2010/main" val="1242877875"/>
              </p:ext>
            </p:extLst>
          </p:nvPr>
        </p:nvGraphicFramePr>
        <p:xfrm>
          <a:off x="455220" y="979713"/>
          <a:ext cx="6735496" cy="3879183"/>
        </p:xfrm>
        <a:graphic>
          <a:graphicData uri="http://schemas.openxmlformats.org/drawingml/2006/table">
            <a:tbl>
              <a:tblPr bandRow="1">
                <a:tableStyleId>{5C22544A-7EE6-4342-B048-85BDC9FD1C3A}</a:tableStyleId>
              </a:tblPr>
              <a:tblGrid>
                <a:gridCol w="6735496">
                  <a:extLst>
                    <a:ext uri="{9D8B030D-6E8A-4147-A177-3AD203B41FA5}">
                      <a16:colId xmlns:a16="http://schemas.microsoft.com/office/drawing/2014/main" val="2917576890"/>
                    </a:ext>
                  </a:extLst>
                </a:gridCol>
              </a:tblGrid>
              <a:tr h="3879183">
                <a:tc>
                  <a:txBody>
                    <a:bodyPr/>
                    <a:lstStyle/>
                    <a:p>
                      <a:pPr>
                        <a:buNone/>
                      </a:pPr>
                      <a:endParaRPr lang="en-US" sz="2400"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pic>
        <p:nvPicPr>
          <p:cNvPr id="3" name="Picture 2" descr="A blue text on a white background&#10;&#10;AI-generated content may be incorrect.">
            <a:extLst>
              <a:ext uri="{FF2B5EF4-FFF2-40B4-BE49-F238E27FC236}">
                <a16:creationId xmlns:a16="http://schemas.microsoft.com/office/drawing/2014/main" id="{CE92D675-F5F8-EC36-7EF5-FBB410A97BE6}"/>
              </a:ext>
            </a:extLst>
          </p:cNvPr>
          <p:cNvPicPr>
            <a:picLocks noChangeAspect="1"/>
          </p:cNvPicPr>
          <p:nvPr/>
        </p:nvPicPr>
        <p:blipFill>
          <a:blip r:embed="rId5"/>
          <a:stretch>
            <a:fillRect/>
          </a:stretch>
        </p:blipFill>
        <p:spPr>
          <a:xfrm>
            <a:off x="7382988" y="1118259"/>
            <a:ext cx="4669972" cy="969819"/>
          </a:xfrm>
          <a:prstGeom prst="rect">
            <a:avLst/>
          </a:prstGeom>
        </p:spPr>
      </p:pic>
      <p:graphicFrame>
        <p:nvGraphicFramePr>
          <p:cNvPr id="8" name="Table 7">
            <a:extLst>
              <a:ext uri="{FF2B5EF4-FFF2-40B4-BE49-F238E27FC236}">
                <a16:creationId xmlns:a16="http://schemas.microsoft.com/office/drawing/2014/main" id="{A42F00BB-F719-3BC1-AAFF-ADE656841B13}"/>
              </a:ext>
            </a:extLst>
          </p:cNvPr>
          <p:cNvGraphicFramePr>
            <a:graphicFrameLocks noGrp="1"/>
          </p:cNvGraphicFramePr>
          <p:nvPr>
            <p:extLst>
              <p:ext uri="{D42A27DB-BD31-4B8C-83A1-F6EECF244321}">
                <p14:modId xmlns:p14="http://schemas.microsoft.com/office/powerpoint/2010/main" val="4080926062"/>
              </p:ext>
            </p:extLst>
          </p:nvPr>
        </p:nvGraphicFramePr>
        <p:xfrm>
          <a:off x="258792" y="675735"/>
          <a:ext cx="7027333" cy="4741333"/>
        </p:xfrm>
        <a:graphic>
          <a:graphicData uri="http://schemas.openxmlformats.org/drawingml/2006/table">
            <a:tbl>
              <a:tblPr bandRow="1">
                <a:tableStyleId>{5C22544A-7EE6-4342-B048-85BDC9FD1C3A}</a:tableStyleId>
              </a:tblPr>
              <a:tblGrid>
                <a:gridCol w="7027333">
                  <a:extLst>
                    <a:ext uri="{9D8B030D-6E8A-4147-A177-3AD203B41FA5}">
                      <a16:colId xmlns:a16="http://schemas.microsoft.com/office/drawing/2014/main" val="4144995772"/>
                    </a:ext>
                  </a:extLst>
                </a:gridCol>
              </a:tblGrid>
              <a:tr h="4741333">
                <a:tc>
                  <a:txBody>
                    <a:bodyPr/>
                    <a:lstStyle/>
                    <a:p>
                      <a:pPr>
                        <a:buNone/>
                      </a:pPr>
                      <a:r>
                        <a:rPr lang="en-US" dirty="0">
                          <a:effectLst/>
                        </a:rPr>
                        <a:t>UMass Dartmouth is a hub for Blue Economy innovation, advancing sustainable fisheries, offshore wind, coastal resilience, and ocean technology.</a:t>
                      </a:r>
                      <a:endParaRPr lang="en-US" dirty="0"/>
                    </a:p>
                    <a:p>
                      <a:pPr lvl="0">
                        <a:buNone/>
                      </a:pPr>
                      <a:endParaRPr lang="en-US" dirty="0">
                        <a:effectLst/>
                      </a:endParaRPr>
                    </a:p>
                    <a:p>
                      <a:pPr lvl="0">
                        <a:buNone/>
                      </a:pPr>
                      <a:r>
                        <a:rPr lang="en-US" dirty="0">
                          <a:effectLst/>
                        </a:rPr>
                        <a:t> Anchored at its School for Marine Science &amp; Technology on Clark’s Cove in New Bedford—the nation’s top value fishing port—the university offers ocean modeling capabilities, and unique ocean tech testing facilities from seawater labs, acoustic-optic tanks, autonomous underwater vehicles, and an upcoming cutting-edge flume tank. </a:t>
                      </a:r>
                      <a:endParaRPr lang="en-US"/>
                    </a:p>
                    <a:p>
                      <a:pPr lvl="0">
                        <a:buNone/>
                      </a:pPr>
                      <a:endParaRPr lang="en-US" dirty="0">
                        <a:effectLst/>
                      </a:endParaRPr>
                    </a:p>
                    <a:p>
                      <a:pPr lvl="0">
                        <a:buNone/>
                      </a:pPr>
                      <a:r>
                        <a:rPr lang="en-US" dirty="0">
                          <a:effectLst/>
                        </a:rPr>
                        <a:t>From pioneering offshore energy systems to developing next-generation battery materials, UMass Dartmouth turns research into real-world impact while preparing exceptional talent to fuel a sustainable ocean and energy economy.</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2872396113"/>
                  </a:ext>
                </a:extLst>
              </a:tr>
            </a:tbl>
          </a:graphicData>
        </a:graphic>
      </p:graphicFrame>
    </p:spTree>
    <p:extLst>
      <p:ext uri="{BB962C8B-B14F-4D97-AF65-F5344CB8AC3E}">
        <p14:creationId xmlns:p14="http://schemas.microsoft.com/office/powerpoint/2010/main" val="22171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4CD8B-CFD7-7BCD-8232-FB052BDCA04F}"/>
            </a:ext>
          </a:extLst>
        </p:cNvPr>
        <p:cNvGrpSpPr/>
        <p:nvPr/>
      </p:nvGrpSpPr>
      <p:grpSpPr>
        <a:xfrm>
          <a:off x="0" y="0"/>
          <a:ext cx="0" cy="0"/>
          <a:chOff x="0" y="0"/>
          <a:chExt cx="0" cy="0"/>
        </a:xfrm>
      </p:grpSpPr>
      <p:pic>
        <p:nvPicPr>
          <p:cNvPr id="4" name="Content Placeholder 3" descr="A black and green background&#10;&#10;AI-generated content may be incorrect.">
            <a:extLst>
              <a:ext uri="{FF2B5EF4-FFF2-40B4-BE49-F238E27FC236}">
                <a16:creationId xmlns:a16="http://schemas.microsoft.com/office/drawing/2014/main" id="{F83C356E-90DA-68FF-ACB1-38C32AA1710B}"/>
              </a:ext>
            </a:extLst>
          </p:cNvPr>
          <p:cNvPicPr>
            <a:picLocks noGrp="1" noChangeAspect="1"/>
          </p:cNvPicPr>
          <p:nvPr>
            <p:ph idx="1"/>
          </p:nvPr>
        </p:nvPicPr>
        <p:blipFill>
          <a:blip r:embed="rId2"/>
          <a:stretch>
            <a:fillRect/>
          </a:stretch>
        </p:blipFill>
        <p:spPr>
          <a:xfrm>
            <a:off x="0" y="4804617"/>
            <a:ext cx="12192000" cy="2054783"/>
          </a:xfrm>
          <a:prstGeom prst="rect">
            <a:avLst/>
          </a:prstGeom>
        </p:spPr>
      </p:pic>
      <p:cxnSp>
        <p:nvCxnSpPr>
          <p:cNvPr id="5" name="Straight Arrow Connector 4">
            <a:extLst>
              <a:ext uri="{FF2B5EF4-FFF2-40B4-BE49-F238E27FC236}">
                <a16:creationId xmlns:a16="http://schemas.microsoft.com/office/drawing/2014/main" id="{6DD1DE42-9237-9A2D-52D7-D8AE2B630177}"/>
              </a:ext>
            </a:extLst>
          </p:cNvPr>
          <p:cNvCxnSpPr/>
          <p:nvPr/>
        </p:nvCxnSpPr>
        <p:spPr>
          <a:xfrm flipV="1">
            <a:off x="2129" y="814516"/>
            <a:ext cx="7028365" cy="2526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1709A42-954D-7B0F-592F-B6AC15DABD3C}"/>
              </a:ext>
            </a:extLst>
          </p:cNvPr>
          <p:cNvSpPr txBox="1"/>
          <p:nvPr/>
        </p:nvSpPr>
        <p:spPr>
          <a:xfrm>
            <a:off x="-4884" y="115489"/>
            <a:ext cx="892306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85F87"/>
                </a:solidFill>
                <a:latin typeface="Calibri"/>
                <a:ea typeface="Calibri"/>
                <a:cs typeface="Calibri"/>
              </a:rPr>
              <a:t>Massport</a:t>
            </a:r>
            <a:endParaRPr lang="en-US" dirty="0"/>
          </a:p>
        </p:txBody>
      </p:sp>
      <p:graphicFrame>
        <p:nvGraphicFramePr>
          <p:cNvPr id="12" name="Table 11">
            <a:extLst>
              <a:ext uri="{FF2B5EF4-FFF2-40B4-BE49-F238E27FC236}">
                <a16:creationId xmlns:a16="http://schemas.microsoft.com/office/drawing/2014/main" id="{62B31BED-92CC-CEB1-7F5A-682F2FF0666A}"/>
              </a:ext>
            </a:extLst>
          </p:cNvPr>
          <p:cNvGraphicFramePr>
            <a:graphicFrameLocks noGrp="1"/>
          </p:cNvGraphicFramePr>
          <p:nvPr/>
        </p:nvGraphicFramePr>
        <p:xfrm>
          <a:off x="263236" y="983673"/>
          <a:ext cx="7112057" cy="4641272"/>
        </p:xfrm>
        <a:graphic>
          <a:graphicData uri="http://schemas.openxmlformats.org/drawingml/2006/table">
            <a:tbl>
              <a:tblPr bandRow="1">
                <a:tableStyleId>{5C22544A-7EE6-4342-B048-85BDC9FD1C3A}</a:tableStyleId>
              </a:tblPr>
              <a:tblGrid>
                <a:gridCol w="7112057">
                  <a:extLst>
                    <a:ext uri="{9D8B030D-6E8A-4147-A177-3AD203B41FA5}">
                      <a16:colId xmlns:a16="http://schemas.microsoft.com/office/drawing/2014/main" val="1339944532"/>
                    </a:ext>
                  </a:extLst>
                </a:gridCol>
              </a:tblGrid>
              <a:tr h="4641272">
                <a:tc>
                  <a:txBody>
                    <a:bodyPr/>
                    <a:lstStyle/>
                    <a:p>
                      <a:pPr>
                        <a:buNone/>
                      </a:pPr>
                      <a:endParaRPr lang="en-US" dirty="0">
                        <a:effectLst/>
                      </a:endParaRPr>
                    </a:p>
                  </a:txBody>
                  <a:tcPr marL="0" marR="0" marT="0" marB="0" anchor="ctr">
                    <a:lnL>
                      <a:noFill/>
                    </a:lnL>
                    <a:lnR>
                      <a:noFill/>
                    </a:lnR>
                    <a:lnT>
                      <a:noFill/>
                    </a:lnT>
                    <a:lnB>
                      <a:noFill/>
                    </a:lnB>
                    <a:noFill/>
                  </a:tcPr>
                </a:tc>
                <a:extLst>
                  <a:ext uri="{0D108BD9-81ED-4DB2-BD59-A6C34878D82A}">
                    <a16:rowId xmlns:a16="http://schemas.microsoft.com/office/drawing/2014/main" val="1732760567"/>
                  </a:ext>
                </a:extLst>
              </a:tr>
            </a:tbl>
          </a:graphicData>
        </a:graphic>
      </p:graphicFrame>
      <p:sp>
        <p:nvSpPr>
          <p:cNvPr id="19" name="Rectangle: Rounded Corners 18">
            <a:extLst>
              <a:ext uri="{FF2B5EF4-FFF2-40B4-BE49-F238E27FC236}">
                <a16:creationId xmlns:a16="http://schemas.microsoft.com/office/drawing/2014/main" id="{B3CBF647-2950-346C-F664-2786E2E69367}"/>
              </a:ext>
            </a:extLst>
          </p:cNvPr>
          <p:cNvSpPr/>
          <p:nvPr/>
        </p:nvSpPr>
        <p:spPr>
          <a:xfrm>
            <a:off x="8720789" y="2712528"/>
            <a:ext cx="2540000" cy="683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hlinkClick r:id="rId3">
                  <a:extLst>
                    <a:ext uri="{A12FA001-AC4F-418D-AE19-62706E023703}">
                      <ahyp:hlinkClr xmlns:ahyp="http://schemas.microsoft.com/office/drawing/2018/hyperlinkcolor" val="tx"/>
                    </a:ext>
                  </a:extLst>
                </a:hlinkClick>
              </a:rPr>
              <a:t>Website</a:t>
            </a:r>
          </a:p>
        </p:txBody>
      </p:sp>
      <p:graphicFrame>
        <p:nvGraphicFramePr>
          <p:cNvPr id="10" name="Table 9">
            <a:extLst>
              <a:ext uri="{FF2B5EF4-FFF2-40B4-BE49-F238E27FC236}">
                <a16:creationId xmlns:a16="http://schemas.microsoft.com/office/drawing/2014/main" id="{0A4E688C-404C-7F10-2E41-D3E3DF8A1175}"/>
              </a:ext>
            </a:extLst>
          </p:cNvPr>
          <p:cNvGraphicFramePr>
            <a:graphicFrameLocks noGrp="1"/>
          </p:cNvGraphicFramePr>
          <p:nvPr>
            <p:extLst>
              <p:ext uri="{D42A27DB-BD31-4B8C-83A1-F6EECF244321}">
                <p14:modId xmlns:p14="http://schemas.microsoft.com/office/powerpoint/2010/main" val="3720417651"/>
              </p:ext>
            </p:extLst>
          </p:nvPr>
        </p:nvGraphicFramePr>
        <p:xfrm>
          <a:off x="268314" y="979713"/>
          <a:ext cx="6667760" cy="4470400"/>
        </p:xfrm>
        <a:graphic>
          <a:graphicData uri="http://schemas.openxmlformats.org/drawingml/2006/table">
            <a:tbl>
              <a:tblPr bandRow="1">
                <a:tableStyleId>{5C22544A-7EE6-4342-B048-85BDC9FD1C3A}</a:tableStyleId>
              </a:tblPr>
              <a:tblGrid>
                <a:gridCol w="6667760">
                  <a:extLst>
                    <a:ext uri="{9D8B030D-6E8A-4147-A177-3AD203B41FA5}">
                      <a16:colId xmlns:a16="http://schemas.microsoft.com/office/drawing/2014/main" val="2917576890"/>
                    </a:ext>
                  </a:extLst>
                </a:gridCol>
              </a:tblGrid>
              <a:tr h="4470400">
                <a:tc>
                  <a:txBody>
                    <a:bodyPr/>
                    <a:lstStyle/>
                    <a:p>
                      <a:pPr lvl="0" algn="l">
                        <a:lnSpc>
                          <a:spcPct val="100000"/>
                        </a:lnSpc>
                        <a:spcBef>
                          <a:spcPts val="0"/>
                        </a:spcBef>
                        <a:spcAft>
                          <a:spcPts val="0"/>
                        </a:spcAft>
                        <a:buNone/>
                      </a:pPr>
                      <a:r>
                        <a:rPr lang="en-US" sz="2000" b="0" i="0" u="none" strike="noStrike" noProof="0" dirty="0">
                          <a:effectLst/>
                        </a:rPr>
                        <a:t>The Massachusetts Port Authority (Massport) plays a crucial economic development role in Massachusetts and the broader New England region. With a variety of facilities in Boston Harbor and deep relationships across the maritime industry, Massport is working to strengthen the local blue economy and make Boston a global destination for blue businesses. </a:t>
                      </a:r>
                      <a:endParaRPr lang="en-US" dirty="0"/>
                    </a:p>
                    <a:p>
                      <a:pPr lvl="0" algn="l">
                        <a:lnSpc>
                          <a:spcPct val="100000"/>
                        </a:lnSpc>
                        <a:spcBef>
                          <a:spcPts val="0"/>
                        </a:spcBef>
                        <a:spcAft>
                          <a:spcPts val="0"/>
                        </a:spcAft>
                        <a:buNone/>
                      </a:pPr>
                      <a:endParaRPr lang="en-US" sz="2000" b="0" i="0" u="none" strike="noStrike" noProof="0" dirty="0">
                        <a:effectLst/>
                      </a:endParaRPr>
                    </a:p>
                    <a:p>
                      <a:pPr lvl="0" algn="l">
                        <a:lnSpc>
                          <a:spcPct val="100000"/>
                        </a:lnSpc>
                        <a:spcBef>
                          <a:spcPts val="0"/>
                        </a:spcBef>
                        <a:spcAft>
                          <a:spcPts val="0"/>
                        </a:spcAft>
                        <a:buNone/>
                      </a:pPr>
                      <a:r>
                        <a:rPr lang="en-US" sz="2000" b="0" i="0" u="none" strike="noStrike" noProof="0" dirty="0">
                          <a:effectLst/>
                        </a:rPr>
                        <a:t>Looking for harbor access, waterfront workspace, or industry connections? Massport welcomes collaboration with innovators, entrepreneurs, and investors who share our vision for a vibrant, resilient maritime future. Reach out today to learn more about potential partnership opportunities: realestate@massport.com</a:t>
                      </a:r>
                      <a:endParaRPr lang="en-US"/>
                    </a:p>
                  </a:txBody>
                  <a:tcPr marL="0" marR="0" marT="0" marB="0" anchor="ctr">
                    <a:lnL>
                      <a:noFill/>
                    </a:lnL>
                    <a:lnR>
                      <a:noFill/>
                    </a:lnR>
                    <a:lnT>
                      <a:noFill/>
                    </a:lnT>
                    <a:lnB>
                      <a:noFill/>
                    </a:lnB>
                    <a:noFill/>
                  </a:tcPr>
                </a:tc>
                <a:extLst>
                  <a:ext uri="{0D108BD9-81ED-4DB2-BD59-A6C34878D82A}">
                    <a16:rowId xmlns:a16="http://schemas.microsoft.com/office/drawing/2014/main" val="1262378913"/>
                  </a:ext>
                </a:extLst>
              </a:tr>
            </a:tbl>
          </a:graphicData>
        </a:graphic>
      </p:graphicFrame>
      <p:pic>
        <p:nvPicPr>
          <p:cNvPr id="7" name="Picture 6" descr="A blue rectangular sign with white text&#10;&#10;AI-generated content may be incorrect.">
            <a:extLst>
              <a:ext uri="{FF2B5EF4-FFF2-40B4-BE49-F238E27FC236}">
                <a16:creationId xmlns:a16="http://schemas.microsoft.com/office/drawing/2014/main" id="{EEF0E1E4-D6D1-3DB6-D7F8-5CABC42EE209}"/>
              </a:ext>
            </a:extLst>
          </p:cNvPr>
          <p:cNvPicPr>
            <a:picLocks noChangeAspect="1"/>
          </p:cNvPicPr>
          <p:nvPr/>
        </p:nvPicPr>
        <p:blipFill>
          <a:blip r:embed="rId4"/>
          <a:stretch>
            <a:fillRect/>
          </a:stretch>
        </p:blipFill>
        <p:spPr>
          <a:xfrm>
            <a:off x="8202648" y="469290"/>
            <a:ext cx="3590925" cy="1933575"/>
          </a:xfrm>
          <a:prstGeom prst="rect">
            <a:avLst/>
          </a:prstGeom>
        </p:spPr>
      </p:pic>
    </p:spTree>
    <p:extLst>
      <p:ext uri="{BB962C8B-B14F-4D97-AF65-F5344CB8AC3E}">
        <p14:creationId xmlns:p14="http://schemas.microsoft.com/office/powerpoint/2010/main" val="230907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C5AE785533B4ABD62C46989E23C7C" ma:contentTypeVersion="17" ma:contentTypeDescription="Create a new document." ma:contentTypeScope="" ma:versionID="cee7a6ba74b6e9c716491a9f00c1d674">
  <xsd:schema xmlns:xsd="http://www.w3.org/2001/XMLSchema" xmlns:xs="http://www.w3.org/2001/XMLSchema" xmlns:p="http://schemas.microsoft.com/office/2006/metadata/properties" xmlns:ns2="0e758630-0973-480b-a8ec-18262ddf16e1" xmlns:ns3="a6f7793d-04ce-4573-b316-d05c6b39e334" targetNamespace="http://schemas.microsoft.com/office/2006/metadata/properties" ma:root="true" ma:fieldsID="1e562860a3a64ee267a2602a8179278a" ns2:_="" ns3:_="">
    <xsd:import namespace="0e758630-0973-480b-a8ec-18262ddf16e1"/>
    <xsd:import namespace="a6f7793d-04ce-4573-b316-d05c6b39e33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58630-0973-480b-a8ec-18262ddf16e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617a3a18-c002-47e7-bfaf-d382994fb31f}" ma:internalName="TaxCatchAll" ma:showField="CatchAllData" ma:web="0e758630-0973-480b-a8ec-18262ddf16e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7793d-04ce-4573-b316-d05c6b39e33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e758630-0973-480b-a8ec-18262ddf16e1">XDRIVE-1958358192-2101712</_dlc_DocId>
    <_dlc_DocIdUrl xmlns="0e758630-0973-480b-a8ec-18262ddf16e1">
      <Url>https://masscec.sharepoint.com/sites/XDrive/_layouts/15/DocIdRedir.aspx?ID=XDRIVE-1958358192-2101712</Url>
      <Description>XDRIVE-1958358192-2101712</Description>
    </_dlc_DocIdUrl>
    <lcf76f155ced4ddcb4097134ff3c332f xmlns="a6f7793d-04ce-4573-b316-d05c6b39e334">
      <Terms xmlns="http://schemas.microsoft.com/office/infopath/2007/PartnerControls"/>
    </lcf76f155ced4ddcb4097134ff3c332f>
    <TaxCatchAll xmlns="0e758630-0973-480b-a8ec-18262ddf16e1" xsi:nil="true"/>
  </documentManagement>
</p:properties>
</file>

<file path=customXml/itemProps1.xml><?xml version="1.0" encoding="utf-8"?>
<ds:datastoreItem xmlns:ds="http://schemas.openxmlformats.org/officeDocument/2006/customXml" ds:itemID="{8C51C47A-E764-48DC-B944-A74C6F0C5FFD}">
  <ds:schemaRefs>
    <ds:schemaRef ds:uri="http://schemas.microsoft.com/sharepoint/events"/>
  </ds:schemaRefs>
</ds:datastoreItem>
</file>

<file path=customXml/itemProps2.xml><?xml version="1.0" encoding="utf-8"?>
<ds:datastoreItem xmlns:ds="http://schemas.openxmlformats.org/officeDocument/2006/customXml" ds:itemID="{83B9BF18-D502-479E-862C-ADDE8266BCEE}">
  <ds:schemaRefs>
    <ds:schemaRef ds:uri="http://schemas.microsoft.com/sharepoint/v3/contenttype/forms"/>
  </ds:schemaRefs>
</ds:datastoreItem>
</file>

<file path=customXml/itemProps3.xml><?xml version="1.0" encoding="utf-8"?>
<ds:datastoreItem xmlns:ds="http://schemas.openxmlformats.org/officeDocument/2006/customXml" ds:itemID="{E6E1143A-4803-4C1C-A703-FFC8AD74B9D6}">
  <ds:schemaRefs>
    <ds:schemaRef ds:uri="0e758630-0973-480b-a8ec-18262ddf16e1"/>
    <ds:schemaRef ds:uri="a6f7793d-04ce-4573-b316-d05c6b39e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0A7B6D4-E851-43B3-8166-C9AE3DD84FAC}">
  <ds:schemaRefs>
    <ds:schemaRef ds:uri="0e758630-0973-480b-a8ec-18262ddf16e1"/>
    <ds:schemaRef ds:uri="a6f7793d-04ce-4573-b316-d05c6b39e33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295</cp:revision>
  <dcterms:created xsi:type="dcterms:W3CDTF">2025-08-06T17:44:30Z</dcterms:created>
  <dcterms:modified xsi:type="dcterms:W3CDTF">2025-10-17T16:25:14Z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0x010100EFDC5AE785533B4ABD62C46989E23C7C</vt:lpwstr>
  </property>
  <property fmtid="{D5CDD505-2E9C-101B-9397-08002B2CF9AE}" pid="3" name="_dlc_DocIdItemGuid">
    <vt:lpwstr>ac9a571d-58b8-440d-be46-00cf1c255e8a</vt:lpwstr>
  </property>
  <property fmtid="{D5CDD505-2E9C-101B-9397-08002B2CF9AE}" pid="4" name="MediaServiceImageTags">
    <vt:lpwstr/>
  </property>
</Properties>
</file>